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74" r:id="rId2"/>
  </p:sldMasterIdLst>
  <p:notesMasterIdLst>
    <p:notesMasterId r:id="rId4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Lst>
  <p:sldSz cx="9144000" cy="5143500" type="screen16x9"/>
  <p:notesSz cx="6858000" cy="9144000"/>
  <p:embeddedFontLst>
    <p:embeddedFont>
      <p:font typeface="Verdana" panose="020B0604030504040204" pitchFamily="34" charset="0"/>
      <p:regular r:id="rId47"/>
      <p:bold r:id="rId48"/>
      <p:italic r:id="rId49"/>
      <p:boldItalic r:id="rId50"/>
    </p:embeddedFont>
    <p:embeddedFont>
      <p:font typeface="Trebuchet MS" panose="020B0603020202020204" pitchFamily="34" charset="0"/>
      <p:regular r:id="rId51"/>
      <p:bold r:id="rId52"/>
      <p:italic r:id="rId53"/>
      <p:boldItalic r:id="rId54"/>
    </p:embeddedFont>
    <p:embeddedFont>
      <p:font typeface="맑은 고딕" panose="020B0503020000020004" pitchFamily="50" charset="-127"/>
      <p:regular r:id="rId55"/>
      <p:bold r:id="rId56"/>
    </p:embeddedFont>
    <p:embeddedFont>
      <p:font typeface="Leelawadee UI" panose="020B0502040204020203" pitchFamily="34" charset="-34"/>
      <p:regular r:id="rId57"/>
      <p:bold r:id="rId58"/>
    </p:embeddedFont>
    <p:embeddedFont>
      <p:font typeface="Caveat" panose="020B0604020202020204" charset="0"/>
      <p:regular r:id="rId59"/>
      <p:bold r:id="rId60"/>
    </p:embeddedFont>
    <p:embeddedFont>
      <p:font typeface="Calibri Light" panose="020F0302020204030204" pitchFamily="34" charset="0"/>
      <p:regular r:id="rId61"/>
      <p:italic r:id="rId62"/>
    </p:embeddedFont>
    <p:embeddedFont>
      <p:font typeface="맑은 고딕" panose="020B0503020000020004" pitchFamily="50" charset="-127"/>
      <p:regular r:id="rId55"/>
      <p:bold r:id="rId56"/>
    </p:embeddedFont>
    <p:embeddedFont>
      <p:font typeface="SimSun" panose="02010600030101010101" pitchFamily="2" charset="-122"/>
      <p:regular r:id="rId63"/>
    </p:embeddedFont>
    <p:embeddedFont>
      <p:font typeface="Lucida Sans Unicode" panose="020B0602030504020204" pitchFamily="34" charset="0"/>
      <p:regular r:id="rId64"/>
    </p:embeddedFont>
    <p:embeddedFont>
      <p:font typeface="Calibri" panose="020F0502020204030204" pitchFamily="34"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14" y="1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7803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279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dfb843af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5dfb843af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2386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dfb843af2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dfb843af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983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5df8ee416f_0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5df8ee416f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009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5dfb843af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5dfb843af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05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5dfb843af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5dfb843af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69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df8ee416f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df8ee416f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725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5dfb843af2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5dfb843af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273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dfb843af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dfb843af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73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dfb843af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dfb843af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3860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dfb843af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dfb843af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43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df8ee416f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df8ee416f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05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10247862c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10247862c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6089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5dfb843af2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5dfb843af2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05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10247862c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10247862c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00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10247862c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10247862c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1364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10247862c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10247862c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0764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df8ee416f_0_7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df8ee416f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4416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5df8ee416f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5df8ee416f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909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5df8ee416f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5df8ee416f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8282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10247862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10247862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98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df8ee416f_0_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df8ee416f_0_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061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5dfb843a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5dfb843a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6604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df8ee416f_0_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df8ee416f_0_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415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0" y="841772"/>
            <a:ext cx="6858000" cy="1790700"/>
          </a:xfrm>
        </p:spPr>
        <p:txBody>
          <a:bodyPr anchor="b"/>
          <a:lstStyle>
            <a:lvl1pPr algn="ctr">
              <a:defRPr sz="4500"/>
            </a:lvl1pPr>
          </a:lstStyle>
          <a:p>
            <a:r>
              <a:rPr lang="ko-KR" altLang="en-US" smtClean="0"/>
              <a:t>마스터 제목 스타일 편집</a:t>
            </a:r>
            <a:endParaRPr lang="en-US"/>
          </a:p>
        </p:txBody>
      </p:sp>
      <p:sp>
        <p:nvSpPr>
          <p:cNvPr id="3" name="부제목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smtClean="0"/>
              <a:t>마스터 부제목 스타일 편집</a:t>
            </a:r>
            <a:endParaRPr lang="en-US"/>
          </a:p>
        </p:txBody>
      </p:sp>
      <p:sp>
        <p:nvSpPr>
          <p:cNvPr id="4" name="날짜 개체 틀 3"/>
          <p:cNvSpPr>
            <a:spLocks noGrp="1"/>
          </p:cNvSpPr>
          <p:nvPr>
            <p:ph type="dt" sz="half" idx="10"/>
          </p:nvPr>
        </p:nvSpPr>
        <p:spPr/>
        <p:txBody>
          <a:bodyPr/>
          <a:lstStyle/>
          <a:p>
            <a:fld id="{8C219841-291B-417B-B8DF-018A4FCD6CA6}" type="datetimeFigureOut">
              <a:rPr lang="en-US" smtClean="0"/>
              <a:t>9/8/2021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503312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8C219841-291B-417B-B8DF-018A4FCD6CA6}" type="datetimeFigureOut">
              <a:rPr lang="en-US" smtClean="0"/>
              <a:t>9/8/2021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4360421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5" y="273844"/>
            <a:ext cx="1971675" cy="4358879"/>
          </a:xfrm>
        </p:spPr>
        <p:txBody>
          <a:bodyPr vert="eaVert"/>
          <a:lstStyle/>
          <a:p>
            <a:r>
              <a:rPr lang="ko-KR" altLang="en-US" smtClean="0"/>
              <a:t>마스터 제목 스타일 편집</a:t>
            </a:r>
            <a:endParaRPr lang="en-US"/>
          </a:p>
        </p:txBody>
      </p:sp>
      <p:sp>
        <p:nvSpPr>
          <p:cNvPr id="3" name="세로 텍스트 개체 틀 2"/>
          <p:cNvSpPr>
            <a:spLocks noGrp="1"/>
          </p:cNvSpPr>
          <p:nvPr>
            <p:ph type="body" orient="vert" idx="1"/>
          </p:nvPr>
        </p:nvSpPr>
        <p:spPr>
          <a:xfrm>
            <a:off x="628650" y="273844"/>
            <a:ext cx="5800725" cy="4358879"/>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8C219841-291B-417B-B8DF-018A4FCD6CA6}" type="datetimeFigureOut">
              <a:rPr lang="en-US" smtClean="0"/>
              <a:t>9/8/2021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5170052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64701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0401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143001" y="841773"/>
            <a:ext cx="6858000" cy="1790700"/>
          </a:xfrm>
        </p:spPr>
        <p:txBody>
          <a:bodyPr anchor="b"/>
          <a:lstStyle>
            <a:lvl1pPr algn="ctr">
              <a:defRPr sz="4493"/>
            </a:lvl1pPr>
          </a:lstStyle>
          <a:p>
            <a:r>
              <a:rPr lang="ko-KR" altLang="en-US" smtClean="0"/>
              <a:t>마스터 제목 스타일 편집</a:t>
            </a:r>
            <a:endParaRPr lang="en-US"/>
          </a:p>
        </p:txBody>
      </p:sp>
      <p:sp>
        <p:nvSpPr>
          <p:cNvPr id="3" name="부제목 2"/>
          <p:cNvSpPr>
            <a:spLocks noGrp="1"/>
          </p:cNvSpPr>
          <p:nvPr>
            <p:ph type="subTitle" idx="1"/>
          </p:nvPr>
        </p:nvSpPr>
        <p:spPr>
          <a:xfrm>
            <a:off x="1143001" y="2701529"/>
            <a:ext cx="6858000" cy="1241821"/>
          </a:xfrm>
        </p:spPr>
        <p:txBody>
          <a:bodyPr/>
          <a:lstStyle>
            <a:lvl1pPr marL="0" indent="0" algn="ctr">
              <a:buNone/>
              <a:defRPr sz="1798"/>
            </a:lvl1pPr>
            <a:lvl2pPr marL="342374" indent="0" algn="ctr">
              <a:buNone/>
              <a:defRPr sz="1498"/>
            </a:lvl2pPr>
            <a:lvl3pPr marL="684747" indent="0" algn="ctr">
              <a:buNone/>
              <a:defRPr sz="1348"/>
            </a:lvl3pPr>
            <a:lvl4pPr marL="1027121" indent="0" algn="ctr">
              <a:buNone/>
              <a:defRPr sz="1198"/>
            </a:lvl4pPr>
            <a:lvl5pPr marL="1369494" indent="0" algn="ctr">
              <a:buNone/>
              <a:defRPr sz="1198"/>
            </a:lvl5pPr>
            <a:lvl6pPr marL="1711868" indent="0" algn="ctr">
              <a:buNone/>
              <a:defRPr sz="1198"/>
            </a:lvl6pPr>
            <a:lvl7pPr marL="2054241" indent="0" algn="ctr">
              <a:buNone/>
              <a:defRPr sz="1198"/>
            </a:lvl7pPr>
            <a:lvl8pPr marL="2396615" indent="0" algn="ctr">
              <a:buNone/>
              <a:defRPr sz="1198"/>
            </a:lvl8pPr>
            <a:lvl9pPr marL="2738988" indent="0" algn="ctr">
              <a:buNone/>
              <a:defRPr sz="1198"/>
            </a:lvl9pPr>
          </a:lstStyle>
          <a:p>
            <a:r>
              <a:rPr lang="ko-KR" altLang="en-US" smtClean="0"/>
              <a:t>마스터 부제목 스타일 편집</a:t>
            </a:r>
            <a:endParaRPr lang="en-US"/>
          </a:p>
        </p:txBody>
      </p:sp>
      <p:sp>
        <p:nvSpPr>
          <p:cNvPr id="4" name="날짜 개체 틀 3"/>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2118050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441420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282304"/>
            <a:ext cx="7886700" cy="2139552"/>
          </a:xfrm>
        </p:spPr>
        <p:txBody>
          <a:bodyPr anchor="b"/>
          <a:lstStyle>
            <a:lvl1pPr>
              <a:defRPr sz="4493"/>
            </a:lvl1pPr>
          </a:lstStyle>
          <a:p>
            <a:r>
              <a:rPr lang="ko-KR" altLang="en-US" smtClean="0"/>
              <a:t>마스터 제목 스타일 편집</a:t>
            </a:r>
            <a:endParaRPr lang="en-US"/>
          </a:p>
        </p:txBody>
      </p:sp>
      <p:sp>
        <p:nvSpPr>
          <p:cNvPr id="3" name="텍스트 개체 틀 2"/>
          <p:cNvSpPr>
            <a:spLocks noGrp="1"/>
          </p:cNvSpPr>
          <p:nvPr>
            <p:ph type="body" idx="1"/>
          </p:nvPr>
        </p:nvSpPr>
        <p:spPr>
          <a:xfrm>
            <a:off x="623888" y="3442099"/>
            <a:ext cx="7886700" cy="1125140"/>
          </a:xfrm>
        </p:spPr>
        <p:txBody>
          <a:bodyPr/>
          <a:lstStyle>
            <a:lvl1pPr marL="0" indent="0">
              <a:buNone/>
              <a:defRPr sz="1798">
                <a:solidFill>
                  <a:schemeClr val="tx1">
                    <a:tint val="75000"/>
                  </a:schemeClr>
                </a:solidFill>
              </a:defRPr>
            </a:lvl1pPr>
            <a:lvl2pPr marL="342374" indent="0">
              <a:buNone/>
              <a:defRPr sz="1498">
                <a:solidFill>
                  <a:schemeClr val="tx1">
                    <a:tint val="75000"/>
                  </a:schemeClr>
                </a:solidFill>
              </a:defRPr>
            </a:lvl2pPr>
            <a:lvl3pPr marL="684747" indent="0">
              <a:buNone/>
              <a:defRPr sz="1348">
                <a:solidFill>
                  <a:schemeClr val="tx1">
                    <a:tint val="75000"/>
                  </a:schemeClr>
                </a:solidFill>
              </a:defRPr>
            </a:lvl3pPr>
            <a:lvl4pPr marL="1027121" indent="0">
              <a:buNone/>
              <a:defRPr sz="1198">
                <a:solidFill>
                  <a:schemeClr val="tx1">
                    <a:tint val="75000"/>
                  </a:schemeClr>
                </a:solidFill>
              </a:defRPr>
            </a:lvl4pPr>
            <a:lvl5pPr marL="1369494" indent="0">
              <a:buNone/>
              <a:defRPr sz="1198">
                <a:solidFill>
                  <a:schemeClr val="tx1">
                    <a:tint val="75000"/>
                  </a:schemeClr>
                </a:solidFill>
              </a:defRPr>
            </a:lvl5pPr>
            <a:lvl6pPr marL="1711868" indent="0">
              <a:buNone/>
              <a:defRPr sz="1198">
                <a:solidFill>
                  <a:schemeClr val="tx1">
                    <a:tint val="75000"/>
                  </a:schemeClr>
                </a:solidFill>
              </a:defRPr>
            </a:lvl6pPr>
            <a:lvl7pPr marL="2054241" indent="0">
              <a:buNone/>
              <a:defRPr sz="1198">
                <a:solidFill>
                  <a:schemeClr val="tx1">
                    <a:tint val="75000"/>
                  </a:schemeClr>
                </a:solidFill>
              </a:defRPr>
            </a:lvl7pPr>
            <a:lvl8pPr marL="2396615" indent="0">
              <a:buNone/>
              <a:defRPr sz="1198">
                <a:solidFill>
                  <a:schemeClr val="tx1">
                    <a:tint val="75000"/>
                  </a:schemeClr>
                </a:solidFill>
              </a:defRPr>
            </a:lvl8pPr>
            <a:lvl9pPr marL="2738988" indent="0">
              <a:buNone/>
              <a:defRPr sz="1198">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12160222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내용 개체 틀 2"/>
          <p:cNvSpPr>
            <a:spLocks noGrp="1"/>
          </p:cNvSpPr>
          <p:nvPr>
            <p:ph sz="half" idx="1"/>
          </p:nvPr>
        </p:nvSpPr>
        <p:spPr>
          <a:xfrm>
            <a:off x="628650" y="1369219"/>
            <a:ext cx="3886200" cy="3263503"/>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내용 개체 틀 3"/>
          <p:cNvSpPr>
            <a:spLocks noGrp="1"/>
          </p:cNvSpPr>
          <p:nvPr>
            <p:ph sz="half" idx="2"/>
          </p:nvPr>
        </p:nvSpPr>
        <p:spPr>
          <a:xfrm>
            <a:off x="4629150" y="1369219"/>
            <a:ext cx="3886200" cy="3263503"/>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날짜 개체 틀 4"/>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2072246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2" y="273845"/>
            <a:ext cx="7886700" cy="994172"/>
          </a:xfrm>
        </p:spPr>
        <p:txBody>
          <a:bodyPr/>
          <a:lstStyle/>
          <a:p>
            <a:r>
              <a:rPr lang="ko-KR" altLang="en-US" smtClean="0"/>
              <a:t>마스터 제목 스타일 편집</a:t>
            </a:r>
            <a:endParaRPr lang="en-US"/>
          </a:p>
        </p:txBody>
      </p:sp>
      <p:sp>
        <p:nvSpPr>
          <p:cNvPr id="3" name="텍스트 개체 틀 2"/>
          <p:cNvSpPr>
            <a:spLocks noGrp="1"/>
          </p:cNvSpPr>
          <p:nvPr>
            <p:ph type="body" idx="1"/>
          </p:nvPr>
        </p:nvSpPr>
        <p:spPr>
          <a:xfrm>
            <a:off x="629841" y="1260872"/>
            <a:ext cx="3868340" cy="617934"/>
          </a:xfrm>
        </p:spPr>
        <p:txBody>
          <a:bodyPr anchor="b"/>
          <a:lstStyle>
            <a:lvl1pPr marL="0" indent="0">
              <a:buNone/>
              <a:defRPr sz="1798" b="1"/>
            </a:lvl1pPr>
            <a:lvl2pPr marL="342374" indent="0">
              <a:buNone/>
              <a:defRPr sz="1498" b="1"/>
            </a:lvl2pPr>
            <a:lvl3pPr marL="684747" indent="0">
              <a:buNone/>
              <a:defRPr sz="1348" b="1"/>
            </a:lvl3pPr>
            <a:lvl4pPr marL="1027121" indent="0">
              <a:buNone/>
              <a:defRPr sz="1198" b="1"/>
            </a:lvl4pPr>
            <a:lvl5pPr marL="1369494" indent="0">
              <a:buNone/>
              <a:defRPr sz="1198" b="1"/>
            </a:lvl5pPr>
            <a:lvl6pPr marL="1711868" indent="0">
              <a:buNone/>
              <a:defRPr sz="1198" b="1"/>
            </a:lvl6pPr>
            <a:lvl7pPr marL="2054241" indent="0">
              <a:buNone/>
              <a:defRPr sz="1198" b="1"/>
            </a:lvl7pPr>
            <a:lvl8pPr marL="2396615" indent="0">
              <a:buNone/>
              <a:defRPr sz="1198" b="1"/>
            </a:lvl8pPr>
            <a:lvl9pPr marL="2738988" indent="0">
              <a:buNone/>
              <a:defRPr sz="1198"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29841" y="1878806"/>
            <a:ext cx="3868340"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텍스트 개체 틀 4"/>
          <p:cNvSpPr>
            <a:spLocks noGrp="1"/>
          </p:cNvSpPr>
          <p:nvPr>
            <p:ph type="body" sz="quarter" idx="3"/>
          </p:nvPr>
        </p:nvSpPr>
        <p:spPr>
          <a:xfrm>
            <a:off x="4629150" y="1260872"/>
            <a:ext cx="3887391" cy="617934"/>
          </a:xfrm>
        </p:spPr>
        <p:txBody>
          <a:bodyPr anchor="b"/>
          <a:lstStyle>
            <a:lvl1pPr marL="0" indent="0">
              <a:buNone/>
              <a:defRPr sz="1798" b="1"/>
            </a:lvl1pPr>
            <a:lvl2pPr marL="342374" indent="0">
              <a:buNone/>
              <a:defRPr sz="1498" b="1"/>
            </a:lvl2pPr>
            <a:lvl3pPr marL="684747" indent="0">
              <a:buNone/>
              <a:defRPr sz="1348" b="1"/>
            </a:lvl3pPr>
            <a:lvl4pPr marL="1027121" indent="0">
              <a:buNone/>
              <a:defRPr sz="1198" b="1"/>
            </a:lvl4pPr>
            <a:lvl5pPr marL="1369494" indent="0">
              <a:buNone/>
              <a:defRPr sz="1198" b="1"/>
            </a:lvl5pPr>
            <a:lvl6pPr marL="1711868" indent="0">
              <a:buNone/>
              <a:defRPr sz="1198" b="1"/>
            </a:lvl6pPr>
            <a:lvl7pPr marL="2054241" indent="0">
              <a:buNone/>
              <a:defRPr sz="1198" b="1"/>
            </a:lvl7pPr>
            <a:lvl8pPr marL="2396615" indent="0">
              <a:buNone/>
              <a:defRPr sz="1198" b="1"/>
            </a:lvl8pPr>
            <a:lvl9pPr marL="2738988" indent="0">
              <a:buNone/>
              <a:defRPr sz="1198"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29150" y="1878806"/>
            <a:ext cx="3887391"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7" name="날짜 개체 틀 6"/>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8" name="바닥글 개체 틀 7"/>
          <p:cNvSpPr>
            <a:spLocks noGrp="1"/>
          </p:cNvSpPr>
          <p:nvPr>
            <p:ph type="ftr" sz="quarter" idx="11"/>
          </p:nvPr>
        </p:nvSpPr>
        <p:spPr/>
        <p:txBody>
          <a:bodyPr/>
          <a:lstStyle/>
          <a:p>
            <a:endParaRPr lang="en-US">
              <a:solidFill>
                <a:prstClr val="black">
                  <a:tint val="75000"/>
                </a:prstClr>
              </a:solidFill>
            </a:endParaRPr>
          </a:p>
        </p:txBody>
      </p:sp>
      <p:sp>
        <p:nvSpPr>
          <p:cNvPr id="9" name="슬라이드 번호 개체 틀 8"/>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25559763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날짜 개체 틀 2"/>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4" name="바닥글 개체 틀 3"/>
          <p:cNvSpPr>
            <a:spLocks noGrp="1"/>
          </p:cNvSpPr>
          <p:nvPr>
            <p:ph type="ftr" sz="quarter" idx="11"/>
          </p:nvPr>
        </p:nvSpPr>
        <p:spPr/>
        <p:txBody>
          <a:bodyPr/>
          <a:lstStyle/>
          <a:p>
            <a:endParaRPr lang="en-US">
              <a:solidFill>
                <a:prstClr val="black">
                  <a:tint val="75000"/>
                </a:prstClr>
              </a:solidFill>
            </a:endParaRPr>
          </a:p>
        </p:txBody>
      </p:sp>
      <p:sp>
        <p:nvSpPr>
          <p:cNvPr id="5" name="슬라이드 번호 개체 틀 4"/>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3193896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8C219841-291B-417B-B8DF-018A4FCD6CA6}" type="datetimeFigureOut">
              <a:rPr lang="en-US" smtClean="0"/>
              <a:t>9/8/2021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97790780"/>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3" name="바닥글 개체 틀 2"/>
          <p:cNvSpPr>
            <a:spLocks noGrp="1"/>
          </p:cNvSpPr>
          <p:nvPr>
            <p:ph type="ftr" sz="quarter" idx="11"/>
          </p:nvPr>
        </p:nvSpPr>
        <p:spPr/>
        <p:txBody>
          <a:bodyPr/>
          <a:lstStyle/>
          <a:p>
            <a:endParaRPr lang="en-US">
              <a:solidFill>
                <a:prstClr val="black">
                  <a:tint val="75000"/>
                </a:prstClr>
              </a:solidFill>
            </a:endParaRPr>
          </a:p>
        </p:txBody>
      </p:sp>
      <p:sp>
        <p:nvSpPr>
          <p:cNvPr id="4" name="슬라이드 번호 개체 틀 3"/>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22475151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2" y="342901"/>
            <a:ext cx="2949178" cy="1200150"/>
          </a:xfrm>
        </p:spPr>
        <p:txBody>
          <a:bodyPr anchor="b"/>
          <a:lstStyle>
            <a:lvl1pPr>
              <a:defRPr sz="2396"/>
            </a:lvl1pPr>
          </a:lstStyle>
          <a:p>
            <a:r>
              <a:rPr lang="ko-KR" altLang="en-US" smtClean="0"/>
              <a:t>마스터 제목 스타일 편집</a:t>
            </a:r>
            <a:endParaRPr lang="en-US"/>
          </a:p>
        </p:txBody>
      </p:sp>
      <p:sp>
        <p:nvSpPr>
          <p:cNvPr id="3" name="내용 개체 틀 2"/>
          <p:cNvSpPr>
            <a:spLocks noGrp="1"/>
          </p:cNvSpPr>
          <p:nvPr>
            <p:ph idx="1"/>
          </p:nvPr>
        </p:nvSpPr>
        <p:spPr>
          <a:xfrm>
            <a:off x="3887391" y="740569"/>
            <a:ext cx="4629150" cy="3655219"/>
          </a:xfrm>
        </p:spPr>
        <p:txBody>
          <a:bodyPr/>
          <a:lstStyle>
            <a:lvl1pPr>
              <a:defRPr sz="2396"/>
            </a:lvl1pPr>
            <a:lvl2pPr>
              <a:defRPr sz="2096"/>
            </a:lvl2pPr>
            <a:lvl3pPr>
              <a:defRPr sz="1798"/>
            </a:lvl3pPr>
            <a:lvl4pPr>
              <a:defRPr sz="1498"/>
            </a:lvl4pPr>
            <a:lvl5pPr>
              <a:defRPr sz="1498"/>
            </a:lvl5pPr>
            <a:lvl6pPr>
              <a:defRPr sz="1498"/>
            </a:lvl6pPr>
            <a:lvl7pPr>
              <a:defRPr sz="1498"/>
            </a:lvl7pPr>
            <a:lvl8pPr>
              <a:defRPr sz="1498"/>
            </a:lvl8pPr>
            <a:lvl9pPr>
              <a:defRPr sz="1498"/>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텍스트 개체 틀 3"/>
          <p:cNvSpPr>
            <a:spLocks noGrp="1"/>
          </p:cNvSpPr>
          <p:nvPr>
            <p:ph type="body" sz="half" idx="2"/>
          </p:nvPr>
        </p:nvSpPr>
        <p:spPr>
          <a:xfrm>
            <a:off x="629842" y="1543050"/>
            <a:ext cx="2949178" cy="2858691"/>
          </a:xfrm>
        </p:spPr>
        <p:txBody>
          <a:bodyPr/>
          <a:lstStyle>
            <a:lvl1pPr marL="0" indent="0">
              <a:buNone/>
              <a:defRPr sz="1198"/>
            </a:lvl1pPr>
            <a:lvl2pPr marL="342374" indent="0">
              <a:buNone/>
              <a:defRPr sz="1049"/>
            </a:lvl2pPr>
            <a:lvl3pPr marL="684747" indent="0">
              <a:buNone/>
              <a:defRPr sz="899"/>
            </a:lvl3pPr>
            <a:lvl4pPr marL="1027121" indent="0">
              <a:buNone/>
              <a:defRPr sz="749"/>
            </a:lvl4pPr>
            <a:lvl5pPr marL="1369494" indent="0">
              <a:buNone/>
              <a:defRPr sz="749"/>
            </a:lvl5pPr>
            <a:lvl6pPr marL="1711868" indent="0">
              <a:buNone/>
              <a:defRPr sz="749"/>
            </a:lvl6pPr>
            <a:lvl7pPr marL="2054241" indent="0">
              <a:buNone/>
              <a:defRPr sz="749"/>
            </a:lvl7pPr>
            <a:lvl8pPr marL="2396615" indent="0">
              <a:buNone/>
              <a:defRPr sz="749"/>
            </a:lvl8pPr>
            <a:lvl9pPr marL="2738988" indent="0">
              <a:buNone/>
              <a:defRPr sz="749"/>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3523341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2" y="342901"/>
            <a:ext cx="2949178" cy="1200150"/>
          </a:xfrm>
        </p:spPr>
        <p:txBody>
          <a:bodyPr anchor="b"/>
          <a:lstStyle>
            <a:lvl1pPr>
              <a:defRPr sz="2396"/>
            </a:lvl1pPr>
          </a:lstStyle>
          <a:p>
            <a:r>
              <a:rPr lang="ko-KR" altLang="en-US" smtClean="0"/>
              <a:t>마스터 제목 스타일 편집</a:t>
            </a:r>
            <a:endParaRPr lang="en-US"/>
          </a:p>
        </p:txBody>
      </p:sp>
      <p:sp>
        <p:nvSpPr>
          <p:cNvPr id="3" name="그림 개체 틀 2"/>
          <p:cNvSpPr>
            <a:spLocks noGrp="1"/>
          </p:cNvSpPr>
          <p:nvPr>
            <p:ph type="pic" idx="1"/>
          </p:nvPr>
        </p:nvSpPr>
        <p:spPr>
          <a:xfrm>
            <a:off x="3887391" y="740569"/>
            <a:ext cx="4629150" cy="3655219"/>
          </a:xfrm>
        </p:spPr>
        <p:txBody>
          <a:bodyPr/>
          <a:lstStyle>
            <a:lvl1pPr marL="0" indent="0">
              <a:buNone/>
              <a:defRPr sz="2396"/>
            </a:lvl1pPr>
            <a:lvl2pPr marL="342374" indent="0">
              <a:buNone/>
              <a:defRPr sz="2096"/>
            </a:lvl2pPr>
            <a:lvl3pPr marL="684747" indent="0">
              <a:buNone/>
              <a:defRPr sz="1798"/>
            </a:lvl3pPr>
            <a:lvl4pPr marL="1027121" indent="0">
              <a:buNone/>
              <a:defRPr sz="1498"/>
            </a:lvl4pPr>
            <a:lvl5pPr marL="1369494" indent="0">
              <a:buNone/>
              <a:defRPr sz="1498"/>
            </a:lvl5pPr>
            <a:lvl6pPr marL="1711868" indent="0">
              <a:buNone/>
              <a:defRPr sz="1498"/>
            </a:lvl6pPr>
            <a:lvl7pPr marL="2054241" indent="0">
              <a:buNone/>
              <a:defRPr sz="1498"/>
            </a:lvl7pPr>
            <a:lvl8pPr marL="2396615" indent="0">
              <a:buNone/>
              <a:defRPr sz="1498"/>
            </a:lvl8pPr>
            <a:lvl9pPr marL="2738988" indent="0">
              <a:buNone/>
              <a:defRPr sz="1498"/>
            </a:lvl9pPr>
          </a:lstStyle>
          <a:p>
            <a:endParaRPr lang="en-US"/>
          </a:p>
        </p:txBody>
      </p:sp>
      <p:sp>
        <p:nvSpPr>
          <p:cNvPr id="4" name="텍스트 개체 틀 3"/>
          <p:cNvSpPr>
            <a:spLocks noGrp="1"/>
          </p:cNvSpPr>
          <p:nvPr>
            <p:ph type="body" sz="half" idx="2"/>
          </p:nvPr>
        </p:nvSpPr>
        <p:spPr>
          <a:xfrm>
            <a:off x="629842" y="1543050"/>
            <a:ext cx="2949178" cy="2858691"/>
          </a:xfrm>
        </p:spPr>
        <p:txBody>
          <a:bodyPr/>
          <a:lstStyle>
            <a:lvl1pPr marL="0" indent="0">
              <a:buNone/>
              <a:defRPr sz="1198"/>
            </a:lvl1pPr>
            <a:lvl2pPr marL="342374" indent="0">
              <a:buNone/>
              <a:defRPr sz="1049"/>
            </a:lvl2pPr>
            <a:lvl3pPr marL="684747" indent="0">
              <a:buNone/>
              <a:defRPr sz="899"/>
            </a:lvl3pPr>
            <a:lvl4pPr marL="1027121" indent="0">
              <a:buNone/>
              <a:defRPr sz="749"/>
            </a:lvl4pPr>
            <a:lvl5pPr marL="1369494" indent="0">
              <a:buNone/>
              <a:defRPr sz="749"/>
            </a:lvl5pPr>
            <a:lvl6pPr marL="1711868" indent="0">
              <a:buNone/>
              <a:defRPr sz="749"/>
            </a:lvl6pPr>
            <a:lvl7pPr marL="2054241" indent="0">
              <a:buNone/>
              <a:defRPr sz="749"/>
            </a:lvl7pPr>
            <a:lvl8pPr marL="2396615" indent="0">
              <a:buNone/>
              <a:defRPr sz="749"/>
            </a:lvl8pPr>
            <a:lvl9pPr marL="2738988" indent="0">
              <a:buNone/>
              <a:defRPr sz="749"/>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6" name="바닥글 개체 틀 5"/>
          <p:cNvSpPr>
            <a:spLocks noGrp="1"/>
          </p:cNvSpPr>
          <p:nvPr>
            <p:ph type="ftr" sz="quarter" idx="11"/>
          </p:nvPr>
        </p:nvSpPr>
        <p:spPr/>
        <p:txBody>
          <a:bodyPr/>
          <a:lstStyle/>
          <a:p>
            <a:endParaRPr lang="en-US">
              <a:solidFill>
                <a:prstClr val="black">
                  <a:tint val="75000"/>
                </a:prstClr>
              </a:solidFill>
            </a:endParaRPr>
          </a:p>
        </p:txBody>
      </p:sp>
      <p:sp>
        <p:nvSpPr>
          <p:cNvPr id="7" name="슬라이드 번호 개체 틀 6"/>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32574519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29628989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543676" y="273844"/>
            <a:ext cx="1971675" cy="4358879"/>
          </a:xfrm>
        </p:spPr>
        <p:txBody>
          <a:bodyPr vert="eaVert"/>
          <a:lstStyle/>
          <a:p>
            <a:r>
              <a:rPr lang="ko-KR" altLang="en-US" smtClean="0"/>
              <a:t>마스터 제목 스타일 편집</a:t>
            </a:r>
            <a:endParaRPr lang="en-US"/>
          </a:p>
        </p:txBody>
      </p:sp>
      <p:sp>
        <p:nvSpPr>
          <p:cNvPr id="3" name="세로 텍스트 개체 틀 2"/>
          <p:cNvSpPr>
            <a:spLocks noGrp="1"/>
          </p:cNvSpPr>
          <p:nvPr>
            <p:ph type="body" orient="vert" idx="1"/>
          </p:nvPr>
        </p:nvSpPr>
        <p:spPr>
          <a:xfrm>
            <a:off x="628650" y="273844"/>
            <a:ext cx="5800725" cy="4358879"/>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10"/>
          </p:nvPr>
        </p:nvSpPr>
        <p:spPr/>
        <p:txBody>
          <a:bodyPr/>
          <a:lstStyle/>
          <a:p>
            <a:fld id="{1D8BD707-D9CF-40AE-B4C6-C98DA3205C09}" type="datetimeFigureOut">
              <a:rPr lang="en-US">
                <a:solidFill>
                  <a:prstClr val="black">
                    <a:tint val="75000"/>
                  </a:prstClr>
                </a:solidFill>
              </a:rPr>
              <a:pPr/>
              <a:t>9/8/2021</a:t>
            </a:fld>
            <a:endParaRPr lang="en-US">
              <a:solidFill>
                <a:prstClr val="black">
                  <a:tint val="75000"/>
                </a:prstClr>
              </a:solidFill>
            </a:endParaRPr>
          </a:p>
        </p:txBody>
      </p:sp>
      <p:sp>
        <p:nvSpPr>
          <p:cNvPr id="5" name="바닥글 개체 틀 4"/>
          <p:cNvSpPr>
            <a:spLocks noGrp="1"/>
          </p:cNvSpPr>
          <p:nvPr>
            <p:ph type="ftr" sz="quarter" idx="11"/>
          </p:nvPr>
        </p:nvSpPr>
        <p:spPr/>
        <p:txBody>
          <a:bodyPr/>
          <a:lstStyle/>
          <a:p>
            <a:endParaRPr lang="en-US">
              <a:solidFill>
                <a:prstClr val="black">
                  <a:tint val="75000"/>
                </a:prstClr>
              </a:solidFill>
            </a:endParaRPr>
          </a:p>
        </p:txBody>
      </p:sp>
      <p:sp>
        <p:nvSpPr>
          <p:cNvPr id="6" name="슬라이드 번호 개체 틀 5"/>
          <p:cNvSpPr>
            <a:spLocks noGrp="1"/>
          </p:cNvSpPr>
          <p:nvPr>
            <p:ph type="sldNum" sz="quarter" idx="12"/>
          </p:nvPr>
        </p:nvSpPr>
        <p:spPr/>
        <p:txBody>
          <a:bodyPr/>
          <a:lstStyle/>
          <a:p>
            <a:pPr marL="96634">
              <a:spcBef>
                <a:spcPts val="12"/>
              </a:spcBef>
            </a:pPr>
            <a:fld id="{81D60167-4931-47E6-BA6A-407CBD079E47}" type="slidenum">
              <a:rPr lang="en-US" spc="-8" smtClean="0">
                <a:solidFill>
                  <a:prstClr val="black">
                    <a:tint val="75000"/>
                  </a:prstClr>
                </a:solidFill>
              </a:rPr>
              <a:pPr marL="96634">
                <a:spcBef>
                  <a:spcPts val="12"/>
                </a:spcBef>
              </a:pPr>
              <a:t>‹#›</a:t>
            </a:fld>
            <a:r>
              <a:rPr lang="en-US" spc="-48" smtClean="0">
                <a:solidFill>
                  <a:prstClr val="black">
                    <a:tint val="75000"/>
                  </a:prstClr>
                </a:solidFill>
              </a:rPr>
              <a:t> </a:t>
            </a:r>
            <a:r>
              <a:rPr lang="en-US" spc="-8" smtClean="0">
                <a:solidFill>
                  <a:prstClr val="black">
                    <a:tint val="75000"/>
                  </a:prstClr>
                </a:solidFill>
              </a:rPr>
              <a:t>/</a:t>
            </a:r>
            <a:r>
              <a:rPr lang="en-US" spc="-48" smtClean="0">
                <a:solidFill>
                  <a:prstClr val="black">
                    <a:tint val="75000"/>
                  </a:prstClr>
                </a:solidFill>
              </a:rPr>
              <a:t> </a:t>
            </a:r>
            <a:r>
              <a:rPr lang="en-US" spc="-99" smtClean="0">
                <a:solidFill>
                  <a:prstClr val="black">
                    <a:tint val="75000"/>
                  </a:prstClr>
                </a:solidFill>
              </a:rPr>
              <a:t>21</a:t>
            </a:r>
            <a:endParaRPr lang="en-US" spc="-99" dirty="0">
              <a:solidFill>
                <a:prstClr val="black">
                  <a:tint val="75000"/>
                </a:prstClr>
              </a:solidFill>
            </a:endParaRPr>
          </a:p>
        </p:txBody>
      </p:sp>
    </p:spTree>
    <p:extLst>
      <p:ext uri="{BB962C8B-B14F-4D97-AF65-F5344CB8AC3E}">
        <p14:creationId xmlns:p14="http://schemas.microsoft.com/office/powerpoint/2010/main" val="119058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623888" y="1282304"/>
            <a:ext cx="7886700" cy="2139553"/>
          </a:xfrm>
        </p:spPr>
        <p:txBody>
          <a:bodyPr anchor="b"/>
          <a:lstStyle>
            <a:lvl1pPr>
              <a:defRPr sz="4500"/>
            </a:lvl1pPr>
          </a:lstStyle>
          <a:p>
            <a:r>
              <a:rPr lang="ko-KR" altLang="en-US" smtClean="0"/>
              <a:t>마스터 제목 스타일 편집</a:t>
            </a:r>
            <a:endParaRPr lang="en-US"/>
          </a:p>
        </p:txBody>
      </p:sp>
      <p:sp>
        <p:nvSpPr>
          <p:cNvPr id="3" name="텍스트 개체 틀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8C219841-291B-417B-B8DF-018A4FCD6CA6}" type="datetimeFigureOut">
              <a:rPr lang="en-US" smtClean="0"/>
              <a:t>9/8/2021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195732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내용 개체 틀 2"/>
          <p:cNvSpPr>
            <a:spLocks noGrp="1"/>
          </p:cNvSpPr>
          <p:nvPr>
            <p:ph sz="half" idx="1"/>
          </p:nvPr>
        </p:nvSpPr>
        <p:spPr>
          <a:xfrm>
            <a:off x="628650" y="1369219"/>
            <a:ext cx="3886200" cy="3263504"/>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내용 개체 틀 3"/>
          <p:cNvSpPr>
            <a:spLocks noGrp="1"/>
          </p:cNvSpPr>
          <p:nvPr>
            <p:ph sz="half" idx="2"/>
          </p:nvPr>
        </p:nvSpPr>
        <p:spPr>
          <a:xfrm>
            <a:off x="4629150" y="1369219"/>
            <a:ext cx="3886200" cy="3263504"/>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날짜 개체 틀 4"/>
          <p:cNvSpPr>
            <a:spLocks noGrp="1"/>
          </p:cNvSpPr>
          <p:nvPr>
            <p:ph type="dt" sz="half" idx="10"/>
          </p:nvPr>
        </p:nvSpPr>
        <p:spPr/>
        <p:txBody>
          <a:bodyPr/>
          <a:lstStyle/>
          <a:p>
            <a:fld id="{8C219841-291B-417B-B8DF-018A4FCD6CA6}" type="datetimeFigureOut">
              <a:rPr lang="en-US" smtClean="0"/>
              <a:t>9/8/2021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576669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629841" y="273844"/>
            <a:ext cx="7886700" cy="994172"/>
          </a:xfrm>
        </p:spPr>
        <p:txBody>
          <a:bodyPr/>
          <a:lstStyle/>
          <a:p>
            <a:r>
              <a:rPr lang="ko-KR" altLang="en-US" smtClean="0"/>
              <a:t>마스터 제목 스타일 편집</a:t>
            </a:r>
            <a:endParaRPr lang="en-US"/>
          </a:p>
        </p:txBody>
      </p:sp>
      <p:sp>
        <p:nvSpPr>
          <p:cNvPr id="3" name="텍스트 개체 틀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629842" y="1878806"/>
            <a:ext cx="3868340"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5" name="텍스트 개체 틀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29150" y="1878806"/>
            <a:ext cx="3887391" cy="2763441"/>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7" name="날짜 개체 틀 6"/>
          <p:cNvSpPr>
            <a:spLocks noGrp="1"/>
          </p:cNvSpPr>
          <p:nvPr>
            <p:ph type="dt" sz="half" idx="10"/>
          </p:nvPr>
        </p:nvSpPr>
        <p:spPr/>
        <p:txBody>
          <a:bodyPr/>
          <a:lstStyle/>
          <a:p>
            <a:fld id="{8C219841-291B-417B-B8DF-018A4FCD6CA6}" type="datetimeFigureOut">
              <a:rPr lang="en-US" smtClean="0"/>
              <a:t>9/8/2021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2310253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en-US"/>
          </a:p>
        </p:txBody>
      </p:sp>
      <p:sp>
        <p:nvSpPr>
          <p:cNvPr id="3" name="날짜 개체 틀 2"/>
          <p:cNvSpPr>
            <a:spLocks noGrp="1"/>
          </p:cNvSpPr>
          <p:nvPr>
            <p:ph type="dt" sz="half" idx="10"/>
          </p:nvPr>
        </p:nvSpPr>
        <p:spPr/>
        <p:txBody>
          <a:bodyPr/>
          <a:lstStyle/>
          <a:p>
            <a:fld id="{8C219841-291B-417B-B8DF-018A4FCD6CA6}" type="datetimeFigureOut">
              <a:rPr lang="en-US" smtClean="0"/>
              <a:t>9/8/2021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3066560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C219841-291B-417B-B8DF-018A4FCD6CA6}" type="datetimeFigureOut">
              <a:rPr lang="en-US" smtClean="0"/>
              <a:t>9/8/2021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003869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629841" y="342900"/>
            <a:ext cx="2949178" cy="1200150"/>
          </a:xfrm>
        </p:spPr>
        <p:txBody>
          <a:bodyPr anchor="b"/>
          <a:lstStyle>
            <a:lvl1pPr>
              <a:defRPr sz="2400"/>
            </a:lvl1pPr>
          </a:lstStyle>
          <a:p>
            <a:r>
              <a:rPr lang="ko-KR" altLang="en-US" smtClean="0"/>
              <a:t>마스터 제목 스타일 편집</a:t>
            </a:r>
            <a:endParaRPr lang="en-US"/>
          </a:p>
        </p:txBody>
      </p:sp>
      <p:sp>
        <p:nvSpPr>
          <p:cNvPr id="3" name="내용 개체 틀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텍스트 개체 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C219841-291B-417B-B8DF-018A4FCD6CA6}" type="datetimeFigureOut">
              <a:rPr lang="en-US" smtClean="0"/>
              <a:t>9/8/2021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263825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629841" y="342900"/>
            <a:ext cx="2949178" cy="1200150"/>
          </a:xfrm>
        </p:spPr>
        <p:txBody>
          <a:bodyPr anchor="b"/>
          <a:lstStyle>
            <a:lvl1pPr>
              <a:defRPr sz="2400"/>
            </a:lvl1pPr>
          </a:lstStyle>
          <a:p>
            <a:r>
              <a:rPr lang="ko-KR" altLang="en-US" smtClean="0"/>
              <a:t>마스터 제목 스타일 편집</a:t>
            </a:r>
            <a:endParaRPr lang="en-US"/>
          </a:p>
        </p:txBody>
      </p:sp>
      <p:sp>
        <p:nvSpPr>
          <p:cNvPr id="3" name="그림 개체 틀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텍스트 개체 틀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C219841-291B-417B-B8DF-018A4FCD6CA6}" type="datetimeFigureOut">
              <a:rPr lang="en-US" smtClean="0"/>
              <a:t>9/8/2021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40213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ko-KR" altLang="en-US" smtClean="0"/>
              <a:t>마스터 제목 스타일 편집</a:t>
            </a:r>
            <a:endParaRPr lang="en-US"/>
          </a:p>
        </p:txBody>
      </p:sp>
      <p:sp>
        <p:nvSpPr>
          <p:cNvPr id="3" name="텍스트 개체 틀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C219841-291B-417B-B8DF-018A4FCD6CA6}" type="datetimeFigureOut">
              <a:rPr lang="en-US" smtClean="0"/>
              <a:t>9/8/2021</a:t>
            </a:fld>
            <a:endParaRPr lang="en-US"/>
          </a:p>
        </p:txBody>
      </p:sp>
      <p:sp>
        <p:nvSpPr>
          <p:cNvPr id="5" name="바닥글 개체 틀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22692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28651" y="273845"/>
            <a:ext cx="7886700" cy="994172"/>
          </a:xfrm>
          <a:prstGeom prst="rect">
            <a:avLst/>
          </a:prstGeom>
        </p:spPr>
        <p:txBody>
          <a:bodyPr vert="horz" lIns="91440" tIns="45720" rIns="91440" bIns="45720" rtlCol="0" anchor="ctr">
            <a:normAutofit/>
          </a:bodyPr>
          <a:lstStyle/>
          <a:p>
            <a:r>
              <a:rPr lang="ko-KR" altLang="en-US" smtClean="0"/>
              <a:t>마스터 제목 스타일 편집</a:t>
            </a:r>
            <a:endParaRPr lang="en-US"/>
          </a:p>
        </p:txBody>
      </p:sp>
      <p:sp>
        <p:nvSpPr>
          <p:cNvPr id="3" name="텍스트 개체 틀 2"/>
          <p:cNvSpPr>
            <a:spLocks noGrp="1"/>
          </p:cNvSpPr>
          <p:nvPr>
            <p:ph type="body" idx="1"/>
          </p:nvPr>
        </p:nvSpPr>
        <p:spPr>
          <a:xfrm>
            <a:off x="628651" y="1369219"/>
            <a:ext cx="7886700" cy="3263503"/>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en-US"/>
          </a:p>
        </p:txBody>
      </p:sp>
      <p:sp>
        <p:nvSpPr>
          <p:cNvPr id="4" name="날짜 개체 틀 3"/>
          <p:cNvSpPr>
            <a:spLocks noGrp="1"/>
          </p:cNvSpPr>
          <p:nvPr>
            <p:ph type="dt" sz="half" idx="2"/>
          </p:nvPr>
        </p:nvSpPr>
        <p:spPr>
          <a:xfrm>
            <a:off x="628650" y="4767263"/>
            <a:ext cx="2057400" cy="273843"/>
          </a:xfrm>
          <a:prstGeom prst="rect">
            <a:avLst/>
          </a:prstGeom>
        </p:spPr>
        <p:txBody>
          <a:bodyPr vert="horz" lIns="91440" tIns="45720" rIns="91440" bIns="45720" rtlCol="0" anchor="ctr"/>
          <a:lstStyle>
            <a:lvl1pPr algn="l">
              <a:defRPr sz="899">
                <a:solidFill>
                  <a:schemeClr val="tx1">
                    <a:tint val="75000"/>
                  </a:schemeClr>
                </a:solidFill>
              </a:defRPr>
            </a:lvl1pPr>
          </a:lstStyle>
          <a:p>
            <a:pPr>
              <a:buClrTx/>
              <a:buFontTx/>
              <a:buNone/>
            </a:pPr>
            <a:fld id="{1D8BD707-D9CF-40AE-B4C6-C98DA3205C09}" type="datetimeFigureOut">
              <a:rPr lang="en-US" kern="1200" smtClean="0">
                <a:solidFill>
                  <a:prstClr val="black">
                    <a:tint val="75000"/>
                  </a:prstClr>
                </a:solidFill>
                <a:latin typeface="Calibri" panose="020F0502020204030204"/>
                <a:ea typeface="+mn-ea"/>
                <a:cs typeface="+mn-cs"/>
              </a:rPr>
              <a:pPr>
                <a:buClrTx/>
                <a:buFontTx/>
                <a:buNone/>
              </a:pPr>
              <a:t>9/8/2021</a:t>
            </a:fld>
            <a:endParaRPr lang="en-US" kern="1200">
              <a:solidFill>
                <a:prstClr val="black">
                  <a:tint val="75000"/>
                </a:prstClr>
              </a:solidFill>
              <a:latin typeface="Calibri" panose="020F0502020204030204"/>
              <a:ea typeface="+mn-ea"/>
              <a:cs typeface="+mn-cs"/>
            </a:endParaRPr>
          </a:p>
        </p:txBody>
      </p:sp>
      <p:sp>
        <p:nvSpPr>
          <p:cNvPr id="5" name="바닥글 개체 틀 4"/>
          <p:cNvSpPr>
            <a:spLocks noGrp="1"/>
          </p:cNvSpPr>
          <p:nvPr>
            <p:ph type="ftr" sz="quarter" idx="3"/>
          </p:nvPr>
        </p:nvSpPr>
        <p:spPr>
          <a:xfrm>
            <a:off x="3028951" y="4767263"/>
            <a:ext cx="3086100" cy="273843"/>
          </a:xfrm>
          <a:prstGeom prst="rect">
            <a:avLst/>
          </a:prstGeom>
        </p:spPr>
        <p:txBody>
          <a:bodyPr vert="horz" lIns="91440" tIns="45720" rIns="91440" bIns="45720" rtlCol="0" anchor="ctr"/>
          <a:lstStyle>
            <a:lvl1pPr algn="ctr">
              <a:defRPr sz="899">
                <a:solidFill>
                  <a:schemeClr val="tx1">
                    <a:tint val="75000"/>
                  </a:schemeClr>
                </a:solidFill>
              </a:defRPr>
            </a:lvl1pPr>
          </a:lstStyle>
          <a:p>
            <a:pPr>
              <a:buClrTx/>
              <a:buFontTx/>
              <a:buNone/>
            </a:pPr>
            <a:endParaRPr lang="en-US" kern="1200" smtClean="0">
              <a:solidFill>
                <a:prstClr val="black">
                  <a:tint val="75000"/>
                </a:prstClr>
              </a:solidFill>
              <a:latin typeface="Calibri" panose="020F0502020204030204"/>
              <a:ea typeface="+mn-ea"/>
              <a:cs typeface="+mn-cs"/>
            </a:endParaRPr>
          </a:p>
        </p:txBody>
      </p:sp>
      <p:sp>
        <p:nvSpPr>
          <p:cNvPr id="6" name="슬라이드 번호 개체 틀 5"/>
          <p:cNvSpPr>
            <a:spLocks noGrp="1"/>
          </p:cNvSpPr>
          <p:nvPr>
            <p:ph type="sldNum" sz="quarter" idx="4"/>
          </p:nvPr>
        </p:nvSpPr>
        <p:spPr>
          <a:xfrm>
            <a:off x="6457950" y="4767263"/>
            <a:ext cx="2057400" cy="273843"/>
          </a:xfrm>
          <a:prstGeom prst="rect">
            <a:avLst/>
          </a:prstGeom>
        </p:spPr>
        <p:txBody>
          <a:bodyPr vert="horz" lIns="91440" tIns="45720" rIns="91440" bIns="45720" rtlCol="0" anchor="ctr"/>
          <a:lstStyle>
            <a:lvl1pPr algn="r">
              <a:defRPr sz="899">
                <a:solidFill>
                  <a:schemeClr val="tx1">
                    <a:tint val="75000"/>
                  </a:schemeClr>
                </a:solidFill>
              </a:defRPr>
            </a:lvl1pPr>
          </a:lstStyle>
          <a:p>
            <a:pPr marL="96634">
              <a:spcBef>
                <a:spcPts val="12"/>
              </a:spcBef>
              <a:buClrTx/>
            </a:pPr>
            <a:fld id="{81D60167-4931-47E6-BA6A-407CBD079E47}" type="slidenum">
              <a:rPr lang="en-US" kern="1200" spc="-8" smtClean="0">
                <a:solidFill>
                  <a:prstClr val="black">
                    <a:tint val="75000"/>
                  </a:prstClr>
                </a:solidFill>
                <a:latin typeface="Calibri" panose="020F0502020204030204"/>
                <a:ea typeface="+mn-ea"/>
                <a:cs typeface="+mn-cs"/>
              </a:rPr>
              <a:pPr marL="96634">
                <a:spcBef>
                  <a:spcPts val="12"/>
                </a:spcBef>
                <a:buClrTx/>
              </a:pPr>
              <a:t>‹#›</a:t>
            </a:fld>
            <a:r>
              <a:rPr lang="en-US" kern="1200" spc="-48" smtClean="0">
                <a:solidFill>
                  <a:prstClr val="black">
                    <a:tint val="75000"/>
                  </a:prstClr>
                </a:solidFill>
                <a:latin typeface="Calibri" panose="020F0502020204030204"/>
                <a:ea typeface="+mn-ea"/>
                <a:cs typeface="+mn-cs"/>
              </a:rPr>
              <a:t> </a:t>
            </a:r>
            <a:r>
              <a:rPr lang="en-US" kern="1200" spc="-8" smtClean="0">
                <a:solidFill>
                  <a:prstClr val="black">
                    <a:tint val="75000"/>
                  </a:prstClr>
                </a:solidFill>
                <a:latin typeface="Calibri" panose="020F0502020204030204"/>
                <a:ea typeface="+mn-ea"/>
                <a:cs typeface="+mn-cs"/>
              </a:rPr>
              <a:t>/</a:t>
            </a:r>
            <a:r>
              <a:rPr lang="en-US" kern="1200" spc="-48" smtClean="0">
                <a:solidFill>
                  <a:prstClr val="black">
                    <a:tint val="75000"/>
                  </a:prstClr>
                </a:solidFill>
                <a:latin typeface="Calibri" panose="020F0502020204030204"/>
                <a:ea typeface="+mn-ea"/>
                <a:cs typeface="+mn-cs"/>
              </a:rPr>
              <a:t> </a:t>
            </a:r>
            <a:r>
              <a:rPr lang="en-US" kern="1200" spc="-99" smtClean="0">
                <a:solidFill>
                  <a:prstClr val="black">
                    <a:tint val="75000"/>
                  </a:prstClr>
                </a:solidFill>
                <a:latin typeface="Calibri" panose="020F0502020204030204"/>
                <a:ea typeface="+mn-ea"/>
                <a:cs typeface="+mn-cs"/>
              </a:rPr>
              <a:t>21</a:t>
            </a:r>
            <a:endParaRPr lang="en-US" kern="1200" spc="-99" dirty="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380003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684747" rtl="0" eaLnBrk="1" latinLnBrk="0" hangingPunct="1">
        <a:lnSpc>
          <a:spcPct val="90000"/>
        </a:lnSpc>
        <a:spcBef>
          <a:spcPct val="0"/>
        </a:spcBef>
        <a:buNone/>
        <a:defRPr sz="3295" kern="1200">
          <a:solidFill>
            <a:schemeClr val="tx1"/>
          </a:solidFill>
          <a:latin typeface="+mj-lt"/>
          <a:ea typeface="+mj-ea"/>
          <a:cs typeface="+mj-cs"/>
        </a:defRPr>
      </a:lvl1pPr>
    </p:titleStyle>
    <p:bodyStyle>
      <a:lvl1pPr marL="171187" indent="-171187" algn="l" defTabSz="684747" rtl="0" eaLnBrk="1" latinLnBrk="0" hangingPunct="1">
        <a:lnSpc>
          <a:spcPct val="90000"/>
        </a:lnSpc>
        <a:spcBef>
          <a:spcPts val="749"/>
        </a:spcBef>
        <a:buFont typeface="Arial" panose="020B0604020202020204" pitchFamily="34" charset="0"/>
        <a:buChar char="•"/>
        <a:defRPr sz="2096" kern="1200">
          <a:solidFill>
            <a:schemeClr val="tx1"/>
          </a:solidFill>
          <a:latin typeface="+mn-lt"/>
          <a:ea typeface="+mn-ea"/>
          <a:cs typeface="+mn-cs"/>
        </a:defRPr>
      </a:lvl1pPr>
      <a:lvl2pPr marL="513560" indent="-171187" algn="l" defTabSz="684747" rtl="0" eaLnBrk="1" latinLnBrk="0" hangingPunct="1">
        <a:lnSpc>
          <a:spcPct val="90000"/>
        </a:lnSpc>
        <a:spcBef>
          <a:spcPts val="374"/>
        </a:spcBef>
        <a:buFont typeface="Arial" panose="020B0604020202020204" pitchFamily="34" charset="0"/>
        <a:buChar char="•"/>
        <a:defRPr sz="1798" kern="1200">
          <a:solidFill>
            <a:schemeClr val="tx1"/>
          </a:solidFill>
          <a:latin typeface="+mn-lt"/>
          <a:ea typeface="+mn-ea"/>
          <a:cs typeface="+mn-cs"/>
        </a:defRPr>
      </a:lvl2pPr>
      <a:lvl3pPr marL="855933" indent="-171187" algn="l" defTabSz="684747" rtl="0" eaLnBrk="1" latinLnBrk="0" hangingPunct="1">
        <a:lnSpc>
          <a:spcPct val="90000"/>
        </a:lnSpc>
        <a:spcBef>
          <a:spcPts val="374"/>
        </a:spcBef>
        <a:buFont typeface="Arial" panose="020B0604020202020204" pitchFamily="34" charset="0"/>
        <a:buChar char="•"/>
        <a:defRPr sz="1498" kern="1200">
          <a:solidFill>
            <a:schemeClr val="tx1"/>
          </a:solidFill>
          <a:latin typeface="+mn-lt"/>
          <a:ea typeface="+mn-ea"/>
          <a:cs typeface="+mn-cs"/>
        </a:defRPr>
      </a:lvl3pPr>
      <a:lvl4pPr marL="1198307"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4pPr>
      <a:lvl5pPr marL="1540681"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5pPr>
      <a:lvl6pPr marL="1883054"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6pPr>
      <a:lvl7pPr marL="2225428"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7pPr>
      <a:lvl8pPr marL="2567801"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8pPr>
      <a:lvl9pPr marL="2910175" indent="-171187" algn="l" defTabSz="684747" rtl="0" eaLnBrk="1" latinLnBrk="0" hangingPunct="1">
        <a:lnSpc>
          <a:spcPct val="90000"/>
        </a:lnSpc>
        <a:spcBef>
          <a:spcPts val="374"/>
        </a:spcBef>
        <a:buFont typeface="Arial" panose="020B0604020202020204" pitchFamily="34" charset="0"/>
        <a:buChar char="•"/>
        <a:defRPr sz="1348" kern="1200">
          <a:solidFill>
            <a:schemeClr val="tx1"/>
          </a:solidFill>
          <a:latin typeface="+mn-lt"/>
          <a:ea typeface="+mn-ea"/>
          <a:cs typeface="+mn-cs"/>
        </a:defRPr>
      </a:lvl9pPr>
    </p:bodyStyle>
    <p:otherStyle>
      <a:defPPr>
        <a:defRPr lang="en-US"/>
      </a:defPPr>
      <a:lvl1pPr marL="0" algn="l" defTabSz="684747" rtl="0" eaLnBrk="1" latinLnBrk="0" hangingPunct="1">
        <a:defRPr sz="1348" kern="1200">
          <a:solidFill>
            <a:schemeClr val="tx1"/>
          </a:solidFill>
          <a:latin typeface="+mn-lt"/>
          <a:ea typeface="+mn-ea"/>
          <a:cs typeface="+mn-cs"/>
        </a:defRPr>
      </a:lvl1pPr>
      <a:lvl2pPr marL="342374" algn="l" defTabSz="684747" rtl="0" eaLnBrk="1" latinLnBrk="0" hangingPunct="1">
        <a:defRPr sz="1348" kern="1200">
          <a:solidFill>
            <a:schemeClr val="tx1"/>
          </a:solidFill>
          <a:latin typeface="+mn-lt"/>
          <a:ea typeface="+mn-ea"/>
          <a:cs typeface="+mn-cs"/>
        </a:defRPr>
      </a:lvl2pPr>
      <a:lvl3pPr marL="684747" algn="l" defTabSz="684747" rtl="0" eaLnBrk="1" latinLnBrk="0" hangingPunct="1">
        <a:defRPr sz="1348" kern="1200">
          <a:solidFill>
            <a:schemeClr val="tx1"/>
          </a:solidFill>
          <a:latin typeface="+mn-lt"/>
          <a:ea typeface="+mn-ea"/>
          <a:cs typeface="+mn-cs"/>
        </a:defRPr>
      </a:lvl3pPr>
      <a:lvl4pPr marL="1027121" algn="l" defTabSz="684747" rtl="0" eaLnBrk="1" latinLnBrk="0" hangingPunct="1">
        <a:defRPr sz="1348" kern="1200">
          <a:solidFill>
            <a:schemeClr val="tx1"/>
          </a:solidFill>
          <a:latin typeface="+mn-lt"/>
          <a:ea typeface="+mn-ea"/>
          <a:cs typeface="+mn-cs"/>
        </a:defRPr>
      </a:lvl4pPr>
      <a:lvl5pPr marL="1369494" algn="l" defTabSz="684747" rtl="0" eaLnBrk="1" latinLnBrk="0" hangingPunct="1">
        <a:defRPr sz="1348" kern="1200">
          <a:solidFill>
            <a:schemeClr val="tx1"/>
          </a:solidFill>
          <a:latin typeface="+mn-lt"/>
          <a:ea typeface="+mn-ea"/>
          <a:cs typeface="+mn-cs"/>
        </a:defRPr>
      </a:lvl5pPr>
      <a:lvl6pPr marL="1711868" algn="l" defTabSz="684747" rtl="0" eaLnBrk="1" latinLnBrk="0" hangingPunct="1">
        <a:defRPr sz="1348" kern="1200">
          <a:solidFill>
            <a:schemeClr val="tx1"/>
          </a:solidFill>
          <a:latin typeface="+mn-lt"/>
          <a:ea typeface="+mn-ea"/>
          <a:cs typeface="+mn-cs"/>
        </a:defRPr>
      </a:lvl6pPr>
      <a:lvl7pPr marL="2054241" algn="l" defTabSz="684747" rtl="0" eaLnBrk="1" latinLnBrk="0" hangingPunct="1">
        <a:defRPr sz="1348" kern="1200">
          <a:solidFill>
            <a:schemeClr val="tx1"/>
          </a:solidFill>
          <a:latin typeface="+mn-lt"/>
          <a:ea typeface="+mn-ea"/>
          <a:cs typeface="+mn-cs"/>
        </a:defRPr>
      </a:lvl7pPr>
      <a:lvl8pPr marL="2396615" algn="l" defTabSz="684747" rtl="0" eaLnBrk="1" latinLnBrk="0" hangingPunct="1">
        <a:defRPr sz="1348" kern="1200">
          <a:solidFill>
            <a:schemeClr val="tx1"/>
          </a:solidFill>
          <a:latin typeface="+mn-lt"/>
          <a:ea typeface="+mn-ea"/>
          <a:cs typeface="+mn-cs"/>
        </a:defRPr>
      </a:lvl8pPr>
      <a:lvl9pPr marL="2738988" algn="l" defTabSz="684747" rtl="0" eaLnBrk="1" latinLnBrk="0" hangingPunct="1">
        <a:defRPr sz="134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snap.stanford.edu/"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List_of_file_formats" TargetMode="External"/><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hyperlink" Target="https://opendata.stackexchange.com/questions/1208/a-python-guide-for-open-data-file-format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5.xml"/><Relationship Id="rId5" Type="http://schemas.openxmlformats.org/officeDocument/2006/relationships/hyperlink" Target="https://en.wikipedia.org/wiki/YAML" TargetMode="Externa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hyperlink" Target="https://en.wikipedia.org/wiki/JSON#Exampl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hyperlink" Target="https://en.wikipedia.org/wiki/JSON#Exampl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5.xml"/><Relationship Id="rId4" Type="http://schemas.openxmlformats.org/officeDocument/2006/relationships/hyperlink" Target="https://en.wikipedia.org/wiki/JSON#Exampl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5.xml"/><Relationship Id="rId5" Type="http://schemas.openxmlformats.org/officeDocument/2006/relationships/hyperlink" Target="http://www.7-zip.org/" TargetMode="Externa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hyperlink" Target="https://blog.matthewrathbone.com/2016/09/01/a-beginners-guide-to-hadoop-storage-formats.html" TargetMode="External"/><Relationship Id="rId2" Type="http://schemas.openxmlformats.org/officeDocument/2006/relationships/image" Target="../media/image15.png"/><Relationship Id="rId1" Type="http://schemas.openxmlformats.org/officeDocument/2006/relationships/slideLayout" Target="../slideLayouts/slideLayout15.xml"/><Relationship Id="rId4" Type="http://schemas.openxmlformats.org/officeDocument/2006/relationships/hyperlink" Target="https://community.hds.com/community/products-and-solutions/pentaho/blog/2017/11/07/hadoop-file-formats-its-not-just-csv-anymor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How to</a:t>
            </a:r>
            <a:r>
              <a:rPr lang="en" dirty="0"/>
              <a:t> </a:t>
            </a:r>
            <a:br>
              <a:rPr lang="en" dirty="0"/>
            </a:br>
            <a:r>
              <a:rPr lang="en" dirty="0"/>
              <a:t>Read &amp; Represent Data</a:t>
            </a:r>
            <a:endParaRPr dirty="0"/>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t>Byunggeor Moon</a:t>
            </a:r>
            <a:endParaRPr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Unordered Data</a:t>
            </a:r>
            <a:endParaRPr/>
          </a:p>
        </p:txBody>
      </p:sp>
      <p:sp>
        <p:nvSpPr>
          <p:cNvPr id="117" name="Google Shape;117;p2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e.g. Student record table</a:t>
            </a:r>
            <a:endParaRPr/>
          </a:p>
        </p:txBody>
      </p:sp>
      <p:sp>
        <p:nvSpPr>
          <p:cNvPr id="118" name="Google Shape;118;p22"/>
          <p:cNvSpPr txBox="1"/>
          <p:nvPr/>
        </p:nvSpPr>
        <p:spPr>
          <a:xfrm>
            <a:off x="330700" y="449327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http://www.databasedev.co.uk/delete_query.html</a:t>
            </a:r>
            <a:endParaRPr sz="1000">
              <a:solidFill>
                <a:srgbClr val="FFFFFF"/>
              </a:solidFill>
            </a:endParaRPr>
          </a:p>
        </p:txBody>
      </p:sp>
      <p:pic>
        <p:nvPicPr>
          <p:cNvPr id="119" name="Google Shape;119;p22"/>
          <p:cNvPicPr preferRelativeResize="0"/>
          <p:nvPr/>
        </p:nvPicPr>
        <p:blipFill>
          <a:blip r:embed="rId3">
            <a:alphaModFix/>
          </a:blip>
          <a:stretch>
            <a:fillRect/>
          </a:stretch>
        </p:blipFill>
        <p:spPr>
          <a:xfrm>
            <a:off x="1394459" y="1836913"/>
            <a:ext cx="6355082" cy="2047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Unordered Data</a:t>
            </a:r>
            <a:endParaRPr/>
          </a:p>
        </p:txBody>
      </p:sp>
      <p:sp>
        <p:nvSpPr>
          <p:cNvPr id="125" name="Google Shape;125;p2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e.g. Documents (bag of words)</a:t>
            </a:r>
            <a:endParaRPr/>
          </a:p>
        </p:txBody>
      </p:sp>
      <p:sp>
        <p:nvSpPr>
          <p:cNvPr id="126" name="Google Shape;126;p23"/>
          <p:cNvSpPr txBox="1"/>
          <p:nvPr/>
        </p:nvSpPr>
        <p:spPr>
          <a:xfrm>
            <a:off x="330700" y="449327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Ye et al. (2016) -  https://doi.org/10.1371/journal.pone.0162721.t001</a:t>
            </a:r>
            <a:endParaRPr sz="1000">
              <a:solidFill>
                <a:srgbClr val="FFFFFF"/>
              </a:solidFill>
            </a:endParaRPr>
          </a:p>
        </p:txBody>
      </p:sp>
      <p:pic>
        <p:nvPicPr>
          <p:cNvPr id="127" name="Google Shape;127;p23"/>
          <p:cNvPicPr preferRelativeResize="0"/>
          <p:nvPr/>
        </p:nvPicPr>
        <p:blipFill rotWithShape="1">
          <a:blip r:embed="rId3">
            <a:alphaModFix/>
          </a:blip>
          <a:srcRect b="6533"/>
          <a:stretch/>
        </p:blipFill>
        <p:spPr>
          <a:xfrm>
            <a:off x="275500" y="1659050"/>
            <a:ext cx="8592997" cy="283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Ordered Data</a:t>
            </a:r>
            <a:endParaRPr/>
          </a:p>
        </p:txBody>
      </p:sp>
      <p:sp>
        <p:nvSpPr>
          <p:cNvPr id="133" name="Google Shape;133;p2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Ordered set of attributes</a:t>
            </a:r>
            <a:endParaRPr/>
          </a:p>
          <a:p>
            <a:pPr marL="457200" lvl="0" indent="-342900" algn="l" rtl="0">
              <a:spcBef>
                <a:spcPts val="0"/>
              </a:spcBef>
              <a:spcAft>
                <a:spcPts val="0"/>
              </a:spcAft>
              <a:buSzPts val="1800"/>
              <a:buChar char="●"/>
            </a:pPr>
            <a:r>
              <a:rPr lang="en"/>
              <a:t>Ordering matters! (a, b) != (b, a)</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Examples</a:t>
            </a:r>
            <a:endParaRPr/>
          </a:p>
          <a:p>
            <a:pPr marL="914400" lvl="1" indent="-317500" algn="l" rtl="0">
              <a:spcBef>
                <a:spcPts val="0"/>
              </a:spcBef>
              <a:spcAft>
                <a:spcPts val="0"/>
              </a:spcAft>
              <a:buSzPts val="1400"/>
              <a:buChar char="○"/>
            </a:pPr>
            <a:r>
              <a:rPr lang="en"/>
              <a:t>Time series</a:t>
            </a:r>
            <a:endParaRPr/>
          </a:p>
          <a:p>
            <a:pPr marL="914400" lvl="1" indent="-317500" algn="l" rtl="0">
              <a:spcBef>
                <a:spcPts val="0"/>
              </a:spcBef>
              <a:spcAft>
                <a:spcPts val="0"/>
              </a:spcAft>
              <a:buSzPts val="1400"/>
              <a:buChar char="○"/>
            </a:pPr>
            <a:r>
              <a:rPr lang="en"/>
              <a:t>Sequence</a:t>
            </a:r>
            <a:endParaRPr/>
          </a:p>
          <a:p>
            <a:pPr marL="914400" lvl="1" indent="-317500" algn="l" rtl="0">
              <a:spcBef>
                <a:spcPts val="0"/>
              </a:spcBef>
              <a:spcAft>
                <a:spcPts val="0"/>
              </a:spcAft>
              <a:buSzPts val="1400"/>
              <a:buChar char="○"/>
            </a:pPr>
            <a:r>
              <a:rPr lang="en"/>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Ordered Data</a:t>
            </a:r>
            <a:endParaRPr/>
          </a:p>
        </p:txBody>
      </p:sp>
      <p:sp>
        <p:nvSpPr>
          <p:cNvPr id="139" name="Google Shape;139;p2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Genetic Sequence</a:t>
            </a:r>
            <a:endParaRPr/>
          </a:p>
        </p:txBody>
      </p:sp>
      <p:pic>
        <p:nvPicPr>
          <p:cNvPr id="140" name="Google Shape;140;p25"/>
          <p:cNvPicPr preferRelativeResize="0"/>
          <p:nvPr/>
        </p:nvPicPr>
        <p:blipFill>
          <a:blip r:embed="rId3">
            <a:alphaModFix/>
          </a:blip>
          <a:stretch>
            <a:fillRect/>
          </a:stretch>
        </p:blipFill>
        <p:spPr>
          <a:xfrm>
            <a:off x="446050" y="1580600"/>
            <a:ext cx="8251899" cy="3136750"/>
          </a:xfrm>
          <a:prstGeom prst="rect">
            <a:avLst/>
          </a:prstGeom>
          <a:noFill/>
          <a:ln>
            <a:noFill/>
          </a:ln>
        </p:spPr>
      </p:pic>
      <p:sp>
        <p:nvSpPr>
          <p:cNvPr id="141" name="Google Shape;141;p25"/>
          <p:cNvSpPr txBox="1"/>
          <p:nvPr/>
        </p:nvSpPr>
        <p:spPr>
          <a:xfrm>
            <a:off x="330700" y="463757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https://en.wikipedia.org/wiki/Nucleic_acid_sequence#/media/File:AMY1gene.png</a:t>
            </a:r>
            <a:endParaRPr sz="10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Ordered Data</a:t>
            </a:r>
            <a:endParaRPr/>
          </a:p>
        </p:txBody>
      </p:sp>
      <p:sp>
        <p:nvSpPr>
          <p:cNvPr id="147" name="Google Shape;147;p2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Stock price (candlestick chart)</a:t>
            </a:r>
            <a:endParaRPr/>
          </a:p>
        </p:txBody>
      </p:sp>
      <p:sp>
        <p:nvSpPr>
          <p:cNvPr id="148" name="Google Shape;148;p26"/>
          <p:cNvSpPr txBox="1"/>
          <p:nvPr/>
        </p:nvSpPr>
        <p:spPr>
          <a:xfrm>
            <a:off x="330700" y="443422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https://www.investopedia.com/trading/candlestick-charting-what-is-it/</a:t>
            </a:r>
            <a:endParaRPr sz="1000">
              <a:solidFill>
                <a:srgbClr val="FFFFFF"/>
              </a:solidFill>
            </a:endParaRPr>
          </a:p>
        </p:txBody>
      </p:sp>
      <p:pic>
        <p:nvPicPr>
          <p:cNvPr id="149" name="Google Shape;149;p26"/>
          <p:cNvPicPr preferRelativeResize="0"/>
          <p:nvPr/>
        </p:nvPicPr>
        <p:blipFill rotWithShape="1">
          <a:blip r:embed="rId3">
            <a:alphaModFix/>
          </a:blip>
          <a:srcRect b="47859"/>
          <a:stretch/>
        </p:blipFill>
        <p:spPr>
          <a:xfrm>
            <a:off x="747800" y="1822450"/>
            <a:ext cx="7648401" cy="2506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55" name="Google Shape;155;p2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sets that have geometric/topological/geographical structures.</a:t>
            </a:r>
            <a:endParaRPr/>
          </a:p>
          <a:p>
            <a:pPr marL="457200" lvl="0" indent="-342900" algn="l" rtl="0">
              <a:spcBef>
                <a:spcPts val="0"/>
              </a:spcBef>
              <a:spcAft>
                <a:spcPts val="0"/>
              </a:spcAft>
              <a:buSzPts val="1800"/>
              <a:buChar char="●"/>
            </a:pPr>
            <a:r>
              <a:rPr lang="en"/>
              <a:t>Spatial location of an object comes into play.</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Example</a:t>
            </a:r>
            <a:endParaRPr/>
          </a:p>
          <a:p>
            <a:pPr marL="914400" lvl="1" indent="-317500" algn="l" rtl="0">
              <a:spcBef>
                <a:spcPts val="0"/>
              </a:spcBef>
              <a:spcAft>
                <a:spcPts val="0"/>
              </a:spcAft>
              <a:buSzPts val="1400"/>
              <a:buChar char="○"/>
            </a:pPr>
            <a:r>
              <a:rPr lang="en"/>
              <a:t>Spatio-temporal data</a:t>
            </a:r>
            <a:endParaRPr/>
          </a:p>
          <a:p>
            <a:pPr marL="914400" lvl="1" indent="-317500" algn="l" rtl="0">
              <a:spcBef>
                <a:spcPts val="0"/>
              </a:spcBef>
              <a:spcAft>
                <a:spcPts val="0"/>
              </a:spcAft>
              <a:buSzPts val="1400"/>
              <a:buChar char="○"/>
            </a:pPr>
            <a:r>
              <a:rPr lang="en"/>
              <a:t>Image pixels, points in LiDAR, computer graphics models</a:t>
            </a:r>
            <a:endParaRPr/>
          </a:p>
          <a:p>
            <a:pPr marL="914400" lvl="1" indent="-317500" algn="l" rtl="0">
              <a:spcBef>
                <a:spcPts val="0"/>
              </a:spcBef>
              <a:spcAft>
                <a:spcPts val="0"/>
              </a:spcAft>
              <a:buSzPts val="1400"/>
              <a:buChar char="○"/>
            </a:pPr>
            <a:r>
              <a:rPr lang="en"/>
              <a:t>Graph data</a:t>
            </a:r>
            <a:endParaRPr/>
          </a:p>
          <a:p>
            <a:pPr marL="914400" lvl="0" indent="0" algn="l" rtl="0">
              <a:spcBef>
                <a:spcPts val="1600"/>
              </a:spcBef>
              <a:spcAft>
                <a:spcPts val="160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61" name="Google Shape;161;p2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Spatio-temporal data</a:t>
            </a:r>
            <a:endParaRPr/>
          </a:p>
        </p:txBody>
      </p:sp>
      <p:pic>
        <p:nvPicPr>
          <p:cNvPr id="162" name="Google Shape;162;p28"/>
          <p:cNvPicPr preferRelativeResize="0"/>
          <p:nvPr/>
        </p:nvPicPr>
        <p:blipFill>
          <a:blip r:embed="rId3">
            <a:alphaModFix/>
          </a:blip>
          <a:stretch>
            <a:fillRect/>
          </a:stretch>
        </p:blipFill>
        <p:spPr>
          <a:xfrm>
            <a:off x="1865825" y="1653000"/>
            <a:ext cx="5412350" cy="3044450"/>
          </a:xfrm>
          <a:prstGeom prst="rect">
            <a:avLst/>
          </a:prstGeom>
          <a:noFill/>
          <a:ln>
            <a:noFill/>
          </a:ln>
        </p:spPr>
      </p:pic>
      <p:sp>
        <p:nvSpPr>
          <p:cNvPr id="163" name="Google Shape;163;p28"/>
          <p:cNvSpPr txBox="1"/>
          <p:nvPr/>
        </p:nvSpPr>
        <p:spPr>
          <a:xfrm>
            <a:off x="330750" y="4697450"/>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https://climate.nasa.gov/news/2876/new-studies-increase-confidence-in-nasas-measure-of-earths-temperature/</a:t>
            </a:r>
            <a:endParaRPr sz="1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69" name="Google Shape;169;p2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Graph data (social network)</a:t>
            </a:r>
            <a:endParaRPr/>
          </a:p>
        </p:txBody>
      </p:sp>
      <p:pic>
        <p:nvPicPr>
          <p:cNvPr id="170" name="Google Shape;170;p29"/>
          <p:cNvPicPr preferRelativeResize="0"/>
          <p:nvPr/>
        </p:nvPicPr>
        <p:blipFill>
          <a:blip r:embed="rId3">
            <a:alphaModFix/>
          </a:blip>
          <a:stretch>
            <a:fillRect/>
          </a:stretch>
        </p:blipFill>
        <p:spPr>
          <a:xfrm>
            <a:off x="4792250" y="207812"/>
            <a:ext cx="4295724" cy="4727875"/>
          </a:xfrm>
          <a:prstGeom prst="rect">
            <a:avLst/>
          </a:prstGeom>
          <a:noFill/>
          <a:ln>
            <a:noFill/>
          </a:ln>
        </p:spPr>
      </p:pic>
      <p:sp>
        <p:nvSpPr>
          <p:cNvPr id="171" name="Google Shape;171;p29"/>
          <p:cNvSpPr txBox="1"/>
          <p:nvPr/>
        </p:nvSpPr>
        <p:spPr>
          <a:xfrm>
            <a:off x="1193750" y="2249050"/>
            <a:ext cx="3598500" cy="30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FFFFFF"/>
                </a:solidFill>
              </a:rPr>
              <a:t>Force-directed layout of the order τ = ∞ coexhibition network, whose nodes are institutions (galleries, museums). Node size is proportional to each institution’s eigenvector centrality. Nodes are connected if they both exhibited the same artist, with link weights being equal to the number of artists’ coexhibitions. Node colors encode the region in which institutions are located. Links are of the same colors as their end nodes, or gray when end nodes have different colors. For visualization purposes, we only show the 12,238 nodes corresponding to institutions with more than 10 exhibits; we pruned the links by keeping the most statistically significant links (20) (supplementary text S2.2). We implemented community detection on the pruned network (21), identifying 122 communities (supplementary text S2.3). We highlighted five of them, the full community breakdown being shown in fig. S3. We also show the names of the most prestigious institution for each community.</a:t>
            </a:r>
            <a:endParaRPr sz="1000">
              <a:solidFill>
                <a:srgbClr val="FFFFFF"/>
              </a:solidFill>
            </a:endParaRPr>
          </a:p>
        </p:txBody>
      </p:sp>
      <p:sp>
        <p:nvSpPr>
          <p:cNvPr id="172" name="Google Shape;172;p29"/>
          <p:cNvSpPr txBox="1"/>
          <p:nvPr/>
        </p:nvSpPr>
        <p:spPr>
          <a:xfrm>
            <a:off x="1193750" y="1774450"/>
            <a:ext cx="39396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b="1">
                <a:solidFill>
                  <a:srgbClr val="FFFFFF"/>
                </a:solidFill>
              </a:rPr>
              <a:t>“Quantifying reputation and success in art”</a:t>
            </a:r>
            <a:br>
              <a:rPr lang="en" sz="1000" b="1">
                <a:solidFill>
                  <a:srgbClr val="FFFFFF"/>
                </a:solidFill>
              </a:rPr>
            </a:br>
            <a:r>
              <a:rPr lang="en" sz="1000" b="1">
                <a:solidFill>
                  <a:srgbClr val="FFFFFF"/>
                </a:solidFill>
              </a:rPr>
              <a:t>Fraiberger et al. (Science, 2018)</a:t>
            </a:r>
            <a:endParaRPr sz="1000" b="1">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78" name="Google Shape;178;p3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Graph data (disease network)</a:t>
            </a:r>
            <a:endParaRPr/>
          </a:p>
        </p:txBody>
      </p:sp>
      <p:pic>
        <p:nvPicPr>
          <p:cNvPr id="179" name="Google Shape;179;p30"/>
          <p:cNvPicPr preferRelativeResize="0"/>
          <p:nvPr/>
        </p:nvPicPr>
        <p:blipFill rotWithShape="1">
          <a:blip r:embed="rId3">
            <a:alphaModFix/>
          </a:blip>
          <a:srcRect t="50000" b="7666"/>
          <a:stretch/>
        </p:blipFill>
        <p:spPr>
          <a:xfrm>
            <a:off x="4637850" y="1837075"/>
            <a:ext cx="4023899" cy="2177351"/>
          </a:xfrm>
          <a:prstGeom prst="rect">
            <a:avLst/>
          </a:prstGeom>
          <a:noFill/>
          <a:ln>
            <a:noFill/>
          </a:ln>
        </p:spPr>
      </p:pic>
      <p:pic>
        <p:nvPicPr>
          <p:cNvPr id="180" name="Google Shape;180;p30"/>
          <p:cNvPicPr preferRelativeResize="0"/>
          <p:nvPr/>
        </p:nvPicPr>
        <p:blipFill rotWithShape="1">
          <a:blip r:embed="rId3">
            <a:alphaModFix/>
          </a:blip>
          <a:srcRect t="7662" b="50004"/>
          <a:stretch/>
        </p:blipFill>
        <p:spPr>
          <a:xfrm>
            <a:off x="485650" y="1837075"/>
            <a:ext cx="4023899" cy="2177351"/>
          </a:xfrm>
          <a:prstGeom prst="rect">
            <a:avLst/>
          </a:prstGeom>
          <a:noFill/>
          <a:ln>
            <a:noFill/>
          </a:ln>
        </p:spPr>
      </p:pic>
      <p:sp>
        <p:nvSpPr>
          <p:cNvPr id="181" name="Google Shape;181;p30"/>
          <p:cNvSpPr txBox="1"/>
          <p:nvPr/>
        </p:nvSpPr>
        <p:spPr>
          <a:xfrm>
            <a:off x="330700" y="4204650"/>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“The Human Disease Network”</a:t>
            </a:r>
            <a:br>
              <a:rPr lang="en" sz="1000">
                <a:solidFill>
                  <a:srgbClr val="FFFFFF"/>
                </a:solidFill>
              </a:rPr>
            </a:br>
            <a:r>
              <a:rPr lang="en" sz="1000">
                <a:solidFill>
                  <a:srgbClr val="FFFFFF"/>
                </a:solidFill>
              </a:rPr>
              <a:t>Goh et al. (PNAS, 2007)</a:t>
            </a:r>
            <a:endParaRPr sz="10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87" name="Google Shape;187;p3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Graph data (chemical compounds)</a:t>
            </a:r>
            <a:endParaRPr/>
          </a:p>
        </p:txBody>
      </p:sp>
      <p:sp>
        <p:nvSpPr>
          <p:cNvPr id="188" name="Google Shape;188;p31"/>
          <p:cNvSpPr txBox="1"/>
          <p:nvPr/>
        </p:nvSpPr>
        <p:spPr>
          <a:xfrm>
            <a:off x="330700" y="4526800"/>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“Low Data Drug Discovery with One-Shot Learning”</a:t>
            </a:r>
            <a:br>
              <a:rPr lang="en" sz="1000">
                <a:solidFill>
                  <a:srgbClr val="FFFFFF"/>
                </a:solidFill>
              </a:rPr>
            </a:br>
            <a:r>
              <a:rPr lang="en" sz="1000">
                <a:solidFill>
                  <a:srgbClr val="FFFFFF"/>
                </a:solidFill>
              </a:rPr>
              <a:t>Altae-Tran et al. (ACS Central Science, 2017)</a:t>
            </a:r>
            <a:endParaRPr sz="1000">
              <a:solidFill>
                <a:srgbClr val="FFFFFF"/>
              </a:solidFill>
            </a:endParaRPr>
          </a:p>
        </p:txBody>
      </p:sp>
      <p:pic>
        <p:nvPicPr>
          <p:cNvPr id="189" name="Google Shape;189;p31"/>
          <p:cNvPicPr preferRelativeResize="0"/>
          <p:nvPr/>
        </p:nvPicPr>
        <p:blipFill>
          <a:blip r:embed="rId3">
            <a:alphaModFix/>
          </a:blip>
          <a:stretch>
            <a:fillRect/>
          </a:stretch>
        </p:blipFill>
        <p:spPr>
          <a:xfrm>
            <a:off x="1558950" y="1555849"/>
            <a:ext cx="6025998" cy="3013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Vocabulary</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noun, </a:t>
            </a:r>
            <a:r>
              <a:rPr lang="en" i="1"/>
              <a:t>plural (singular: datum)</a:t>
            </a:r>
            <a:r>
              <a:rPr lang="en"/>
              <a:t> (dā-tə; dä-)</a:t>
            </a:r>
            <a:endParaRPr/>
          </a:p>
          <a:p>
            <a:pPr marL="914400" lvl="1" indent="-317500" algn="l" rtl="0">
              <a:spcBef>
                <a:spcPts val="0"/>
              </a:spcBef>
              <a:spcAft>
                <a:spcPts val="0"/>
              </a:spcAft>
              <a:buSzPts val="1400"/>
              <a:buChar char="○"/>
            </a:pPr>
            <a:r>
              <a:rPr lang="en"/>
              <a:t>Collection of entities and attributes</a:t>
            </a:r>
            <a:endParaRPr/>
          </a:p>
          <a:p>
            <a:pPr marL="457200" marR="0" lvl="0" indent="0" algn="l" rtl="0">
              <a:lnSpc>
                <a:spcPct val="115000"/>
              </a:lnSpc>
              <a:spcBef>
                <a:spcPts val="1600"/>
              </a:spcBef>
              <a:spcAft>
                <a:spcPts val="1600"/>
              </a:spcAft>
              <a:buNone/>
            </a:pPr>
            <a:endParaRPr>
              <a:solidFill>
                <a:srgbClr val="9FC5E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Geometric/Structured Data</a:t>
            </a:r>
            <a:endParaRPr/>
          </a:p>
        </p:txBody>
      </p:sp>
      <p:sp>
        <p:nvSpPr>
          <p:cNvPr id="195" name="Google Shape;195;p32"/>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e.g. Graph data (Stanford Large Network Dataset Collection)</a:t>
            </a:r>
            <a:endParaRPr/>
          </a:p>
          <a:p>
            <a:pPr marL="914400" marR="0" lvl="1" indent="-317500" algn="l" rtl="0">
              <a:lnSpc>
                <a:spcPct val="115000"/>
              </a:lnSpc>
              <a:spcBef>
                <a:spcPts val="0"/>
              </a:spcBef>
              <a:spcAft>
                <a:spcPts val="0"/>
              </a:spcAft>
              <a:buSzPts val="1400"/>
              <a:buChar char="○"/>
            </a:pPr>
            <a:r>
              <a:rPr lang="en" u="sng">
                <a:solidFill>
                  <a:schemeClr val="hlink"/>
                </a:solidFill>
                <a:hlinkClick r:id="rId3"/>
              </a:rPr>
              <a:t>http://snap.stanford.edu/</a:t>
            </a:r>
            <a:endParaRPr/>
          </a:p>
          <a:p>
            <a:pPr marL="914400" marR="0" lvl="1" indent="-317500" algn="l" rtl="0">
              <a:lnSpc>
                <a:spcPct val="115000"/>
              </a:lnSpc>
              <a:spcBef>
                <a:spcPts val="0"/>
              </a:spcBef>
              <a:spcAft>
                <a:spcPts val="0"/>
              </a:spcAft>
              <a:buSzPts val="1400"/>
              <a:buChar char="○"/>
            </a:pPr>
            <a:r>
              <a:rPr lang="en"/>
              <a:t>Social Networks</a:t>
            </a:r>
            <a:endParaRPr/>
          </a:p>
          <a:p>
            <a:pPr marL="914400" marR="0" lvl="1" indent="-317500" algn="l" rtl="0">
              <a:lnSpc>
                <a:spcPct val="115000"/>
              </a:lnSpc>
              <a:spcBef>
                <a:spcPts val="0"/>
              </a:spcBef>
              <a:spcAft>
                <a:spcPts val="0"/>
              </a:spcAft>
              <a:buSzPts val="1400"/>
              <a:buChar char="○"/>
            </a:pPr>
            <a:r>
              <a:rPr lang="en"/>
              <a:t>Communication Networks</a:t>
            </a:r>
            <a:endParaRPr/>
          </a:p>
          <a:p>
            <a:pPr marL="914400" marR="0" lvl="1" indent="-317500" algn="l" rtl="0">
              <a:lnSpc>
                <a:spcPct val="115000"/>
              </a:lnSpc>
              <a:spcBef>
                <a:spcPts val="0"/>
              </a:spcBef>
              <a:spcAft>
                <a:spcPts val="0"/>
              </a:spcAft>
              <a:buSzPts val="1400"/>
              <a:buChar char="○"/>
            </a:pPr>
            <a:r>
              <a:rPr lang="en"/>
              <a:t>Citation Networks</a:t>
            </a:r>
            <a:endParaRPr/>
          </a:p>
          <a:p>
            <a:pPr marL="914400" marR="0" lvl="1" indent="-317500" algn="l" rtl="0">
              <a:lnSpc>
                <a:spcPct val="115000"/>
              </a:lnSpc>
              <a:spcBef>
                <a:spcPts val="0"/>
              </a:spcBef>
              <a:spcAft>
                <a:spcPts val="0"/>
              </a:spcAft>
              <a:buSzPts val="1400"/>
              <a:buChar char="○"/>
            </a:pPr>
            <a:r>
              <a:rPr lang="en"/>
              <a:t>Collaboration Networks</a:t>
            </a:r>
            <a:endParaRPr/>
          </a:p>
          <a:p>
            <a:pPr marL="914400" marR="0" lvl="1" indent="-317500" algn="l" rtl="0">
              <a:lnSpc>
                <a:spcPct val="115000"/>
              </a:lnSpc>
              <a:spcBef>
                <a:spcPts val="0"/>
              </a:spcBef>
              <a:spcAft>
                <a:spcPts val="0"/>
              </a:spcAft>
              <a:buSzPts val="1400"/>
              <a:buChar char="○"/>
            </a:pPr>
            <a:r>
              <a:rPr lang="en"/>
              <a:t>Road Networks</a:t>
            </a:r>
            <a:endParaRPr/>
          </a:p>
          <a:p>
            <a:pPr marL="914400" marR="0" lvl="1" indent="-317500" algn="l" rtl="0">
              <a:lnSpc>
                <a:spcPct val="115000"/>
              </a:lnSpc>
              <a:spcBef>
                <a:spcPts val="0"/>
              </a:spcBef>
              <a:spcAft>
                <a:spcPts val="0"/>
              </a:spcAft>
              <a:buSzPts val="1400"/>
              <a:buChar char="○"/>
            </a:pPr>
            <a:r>
              <a:rPr lang="en"/>
              <a:t>Temporal Networks</a:t>
            </a:r>
            <a:endParaRPr/>
          </a:p>
          <a:p>
            <a:pPr marL="914400" marR="0" lvl="1" indent="-317500" algn="l" rtl="0">
              <a:lnSpc>
                <a:spcPct val="115000"/>
              </a:lnSpc>
              <a:spcBef>
                <a:spcPts val="0"/>
              </a:spcBef>
              <a:spcAft>
                <a:spcPts val="0"/>
              </a:spcAft>
              <a:buSzPts val="1400"/>
              <a:buChar char="○"/>
            </a:pPr>
            <a:r>
              <a:rPr lang="en"/>
              <a:t>...</a:t>
            </a:r>
            <a:endParaRPr/>
          </a:p>
          <a:p>
            <a:pPr marL="914400" marR="0" lvl="0" indent="0" algn="l" rtl="0">
              <a:lnSpc>
                <a:spcPct val="115000"/>
              </a:lnSpc>
              <a:spcBef>
                <a:spcPts val="1600"/>
              </a:spcBef>
              <a:spcAft>
                <a:spcPts val="1600"/>
              </a:spcAft>
              <a:buNone/>
            </a:pPr>
            <a:endParaRPr/>
          </a:p>
        </p:txBody>
      </p:sp>
      <p:pic>
        <p:nvPicPr>
          <p:cNvPr id="196" name="Google Shape;196;p32"/>
          <p:cNvPicPr preferRelativeResize="0"/>
          <p:nvPr/>
        </p:nvPicPr>
        <p:blipFill rotWithShape="1">
          <a:blip r:embed="rId4">
            <a:alphaModFix/>
          </a:blip>
          <a:srcRect l="16488" t="19444" r="65083" b="61111"/>
          <a:stretch/>
        </p:blipFill>
        <p:spPr>
          <a:xfrm>
            <a:off x="6264300" y="1837773"/>
            <a:ext cx="2292624" cy="20458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Formats</a:t>
            </a:r>
            <a:endParaRPr/>
          </a:p>
        </p:txBody>
      </p:sp>
      <p:sp>
        <p:nvSpPr>
          <p:cNvPr id="202" name="Google Shape;202;p33"/>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There are MANY data representations in computers!</a:t>
            </a:r>
            <a:endParaRPr/>
          </a:p>
          <a:p>
            <a:pPr marL="914400" lvl="1" indent="-317500" algn="l" rtl="0">
              <a:spcBef>
                <a:spcPts val="0"/>
              </a:spcBef>
              <a:spcAft>
                <a:spcPts val="0"/>
              </a:spcAft>
              <a:buSzPts val="1400"/>
              <a:buChar char="○"/>
            </a:pPr>
            <a:r>
              <a:rPr lang="en"/>
              <a:t>Comma Separated Values (CSV)</a:t>
            </a:r>
            <a:endParaRPr/>
          </a:p>
          <a:p>
            <a:pPr marL="914400" lvl="1" indent="-317500" algn="l" rtl="0">
              <a:spcBef>
                <a:spcPts val="0"/>
              </a:spcBef>
              <a:spcAft>
                <a:spcPts val="0"/>
              </a:spcAft>
              <a:buSzPts val="1400"/>
              <a:buChar char="○"/>
            </a:pPr>
            <a:r>
              <a:rPr lang="en"/>
              <a:t>JavaScript Object Notation (JSON)</a:t>
            </a:r>
            <a:endParaRPr/>
          </a:p>
          <a:p>
            <a:pPr marL="914400" lvl="1" indent="-317500" algn="l" rtl="0">
              <a:spcBef>
                <a:spcPts val="0"/>
              </a:spcBef>
              <a:spcAft>
                <a:spcPts val="0"/>
              </a:spcAft>
              <a:buSzPts val="1400"/>
              <a:buChar char="○"/>
            </a:pPr>
            <a:r>
              <a:rPr lang="en"/>
              <a:t>eXtensible Markup Language (XML)</a:t>
            </a:r>
            <a:endParaRPr/>
          </a:p>
          <a:p>
            <a:pPr marL="914400" lvl="1" indent="-317500" algn="l" rtl="0">
              <a:spcBef>
                <a:spcPts val="0"/>
              </a:spcBef>
              <a:spcAft>
                <a:spcPts val="0"/>
              </a:spcAft>
              <a:buSzPts val="1400"/>
              <a:buChar char="○"/>
            </a:pPr>
            <a:r>
              <a:rPr lang="en"/>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Formats</a:t>
            </a:r>
            <a:endParaRPr/>
          </a:p>
        </p:txBody>
      </p:sp>
      <p:sp>
        <p:nvSpPr>
          <p:cNvPr id="208" name="Google Shape;208;p34"/>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Comma Separated Values (CSV)</a:t>
            </a:r>
            <a:endParaRPr/>
          </a:p>
          <a:p>
            <a:pPr marL="914400" lvl="1" indent="-317500" algn="l" rtl="0">
              <a:spcBef>
                <a:spcPts val="0"/>
              </a:spcBef>
              <a:spcAft>
                <a:spcPts val="0"/>
              </a:spcAft>
              <a:buSzPts val="1400"/>
              <a:buChar char="○"/>
            </a:pPr>
            <a:r>
              <a:rPr lang="en"/>
              <a:t>Delimited text file that uses comma ( , ) to separate values</a:t>
            </a:r>
            <a:endParaRPr/>
          </a:p>
          <a:p>
            <a:pPr marL="914400" lvl="1" indent="-317500" algn="l" rtl="0">
              <a:spcBef>
                <a:spcPts val="0"/>
              </a:spcBef>
              <a:spcAft>
                <a:spcPts val="0"/>
              </a:spcAft>
              <a:buSzPts val="1400"/>
              <a:buChar char="○"/>
            </a:pPr>
            <a:r>
              <a:rPr lang="en"/>
              <a:t>Some </a:t>
            </a:r>
            <a:r>
              <a:rPr lang="en" strike="sngStrike"/>
              <a:t>weird</a:t>
            </a:r>
            <a:r>
              <a:rPr lang="en"/>
              <a:t> people use something else, like semicolon ( ; ), instead</a:t>
            </a:r>
            <a:endParaRPr/>
          </a:p>
          <a:p>
            <a:pPr marL="914400" lvl="1" indent="-317500" algn="l" rtl="0">
              <a:spcBef>
                <a:spcPts val="0"/>
              </a:spcBef>
              <a:spcAft>
                <a:spcPts val="0"/>
              </a:spcAft>
              <a:buSzPts val="1400"/>
              <a:buChar char="○"/>
            </a:pPr>
            <a:r>
              <a:rPr lang="en"/>
              <a:t>Tabular data is stored in plain text → large file size</a:t>
            </a:r>
            <a:endParaRPr/>
          </a:p>
        </p:txBody>
      </p:sp>
      <p:pic>
        <p:nvPicPr>
          <p:cNvPr id="209" name="Google Shape;209;p34"/>
          <p:cNvPicPr preferRelativeResize="0"/>
          <p:nvPr/>
        </p:nvPicPr>
        <p:blipFill>
          <a:blip r:embed="rId3">
            <a:alphaModFix/>
          </a:blip>
          <a:stretch>
            <a:fillRect/>
          </a:stretch>
        </p:blipFill>
        <p:spPr>
          <a:xfrm>
            <a:off x="994227" y="2399400"/>
            <a:ext cx="3535024" cy="2435250"/>
          </a:xfrm>
          <a:prstGeom prst="rect">
            <a:avLst/>
          </a:prstGeom>
          <a:noFill/>
          <a:ln>
            <a:noFill/>
          </a:ln>
        </p:spPr>
      </p:pic>
      <p:pic>
        <p:nvPicPr>
          <p:cNvPr id="210" name="Google Shape;210;p34"/>
          <p:cNvPicPr preferRelativeResize="0"/>
          <p:nvPr/>
        </p:nvPicPr>
        <p:blipFill>
          <a:blip r:embed="rId4">
            <a:alphaModFix/>
          </a:blip>
          <a:stretch>
            <a:fillRect/>
          </a:stretch>
        </p:blipFill>
        <p:spPr>
          <a:xfrm>
            <a:off x="4869700" y="2399400"/>
            <a:ext cx="3515637" cy="2435250"/>
          </a:xfrm>
          <a:prstGeom prst="rect">
            <a:avLst/>
          </a:prstGeom>
          <a:noFill/>
          <a:ln>
            <a:noFill/>
          </a:ln>
        </p:spPr>
      </p:pic>
      <p:sp>
        <p:nvSpPr>
          <p:cNvPr id="211" name="Google Shape;211;p34"/>
          <p:cNvSpPr txBox="1"/>
          <p:nvPr/>
        </p:nvSpPr>
        <p:spPr>
          <a:xfrm>
            <a:off x="2706475" y="4758450"/>
            <a:ext cx="39741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B7B7B7"/>
                </a:solidFill>
              </a:rPr>
              <a:t>https://www.kaggle.com/dgomonov/new-york-city-airbnb-open-data</a:t>
            </a:r>
            <a:endParaRPr sz="1000">
              <a:solidFill>
                <a:srgbClr val="B7B7B7"/>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Formats</a:t>
            </a:r>
            <a:endParaRPr/>
          </a:p>
        </p:txBody>
      </p:sp>
      <p:sp>
        <p:nvSpPr>
          <p:cNvPr id="217" name="Google Shape;217;p35"/>
          <p:cNvSpPr txBox="1">
            <a:spLocks noGrp="1"/>
          </p:cNvSpPr>
          <p:nvPr>
            <p:ph type="body" idx="1"/>
          </p:nvPr>
        </p:nvSpPr>
        <p:spPr>
          <a:xfrm>
            <a:off x="311700" y="1152475"/>
            <a:ext cx="6163800" cy="34164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JavaScript Object Notation (JSON)</a:t>
            </a:r>
            <a:endParaRPr/>
          </a:p>
          <a:p>
            <a:pPr marL="914400" lvl="1" indent="-317500" algn="l" rtl="0">
              <a:spcBef>
                <a:spcPts val="0"/>
              </a:spcBef>
              <a:spcAft>
                <a:spcPts val="0"/>
              </a:spcAft>
              <a:buSzPts val="1400"/>
              <a:buChar char="○"/>
            </a:pPr>
            <a:r>
              <a:rPr lang="en"/>
              <a:t>Easy for humans to read and write, easy for machines to parse and generate</a:t>
            </a:r>
            <a:endParaRPr/>
          </a:p>
          <a:p>
            <a:pPr marL="914400" lvl="1" indent="-317500" algn="l" rtl="0">
              <a:spcBef>
                <a:spcPts val="0"/>
              </a:spcBef>
              <a:spcAft>
                <a:spcPts val="0"/>
              </a:spcAft>
              <a:buSzPts val="1400"/>
              <a:buChar char="○"/>
            </a:pPr>
            <a:r>
              <a:rPr lang="en"/>
              <a:t>Attribute-value pairs + arrays</a:t>
            </a:r>
            <a:endParaRPr/>
          </a:p>
          <a:p>
            <a:pPr marL="914400" lvl="1" indent="-317500" algn="l" rtl="0">
              <a:spcBef>
                <a:spcPts val="0"/>
              </a:spcBef>
              <a:spcAft>
                <a:spcPts val="0"/>
              </a:spcAft>
              <a:buSzPts val="1400"/>
              <a:buChar char="○"/>
            </a:pPr>
            <a:r>
              <a:rPr lang="en"/>
              <a:t>Good for structured data</a:t>
            </a:r>
            <a:endParaRPr/>
          </a:p>
          <a:p>
            <a:pPr marL="0" lvl="0" indent="0" algn="l" rtl="0">
              <a:spcBef>
                <a:spcPts val="1600"/>
              </a:spcBef>
              <a:spcAft>
                <a:spcPts val="1600"/>
              </a:spcAft>
              <a:buNone/>
            </a:pPr>
            <a:endParaRPr/>
          </a:p>
        </p:txBody>
      </p:sp>
      <p:pic>
        <p:nvPicPr>
          <p:cNvPr id="218" name="Google Shape;218;p35"/>
          <p:cNvPicPr preferRelativeResize="0"/>
          <p:nvPr/>
        </p:nvPicPr>
        <p:blipFill rotWithShape="1">
          <a:blip r:embed="rId3">
            <a:alphaModFix/>
          </a:blip>
          <a:srcRect l="15248" t="23304" r="61302" b="21010"/>
          <a:stretch/>
        </p:blipFill>
        <p:spPr>
          <a:xfrm>
            <a:off x="6542225" y="1017725"/>
            <a:ext cx="2242424" cy="3708600"/>
          </a:xfrm>
          <a:prstGeom prst="rect">
            <a:avLst/>
          </a:prstGeom>
          <a:noFill/>
          <a:ln>
            <a:noFill/>
          </a:ln>
        </p:spPr>
      </p:pic>
      <p:sp>
        <p:nvSpPr>
          <p:cNvPr id="219" name="Google Shape;219;p35"/>
          <p:cNvSpPr txBox="1"/>
          <p:nvPr/>
        </p:nvSpPr>
        <p:spPr>
          <a:xfrm>
            <a:off x="8146025" y="4659700"/>
            <a:ext cx="8238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B7B7B7"/>
                </a:solidFill>
              </a:rPr>
              <a:t>Wikipedia</a:t>
            </a:r>
            <a:endParaRPr sz="1000">
              <a:solidFill>
                <a:srgbClr val="B7B7B7"/>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Formats</a:t>
            </a:r>
            <a:endParaRPr/>
          </a:p>
        </p:txBody>
      </p:sp>
      <p:sp>
        <p:nvSpPr>
          <p:cNvPr id="225" name="Google Shape;225;p3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lt2"/>
              </a:buClr>
              <a:buSzPts val="1800"/>
              <a:buFont typeface="Arial"/>
              <a:buChar char="●"/>
            </a:pPr>
            <a:r>
              <a:rPr lang="en"/>
              <a:t>eXtensible Markup Language (XML)</a:t>
            </a:r>
            <a:endParaRPr/>
          </a:p>
          <a:p>
            <a:pPr marL="914400" lvl="1" indent="-317500" algn="l" rtl="0">
              <a:spcBef>
                <a:spcPts val="0"/>
              </a:spcBef>
              <a:spcAft>
                <a:spcPts val="0"/>
              </a:spcAft>
              <a:buSzPts val="1400"/>
              <a:buChar char="○"/>
            </a:pPr>
            <a:r>
              <a:rPr lang="en"/>
              <a:t>Easy for humans, easy for machines</a:t>
            </a:r>
            <a:endParaRPr/>
          </a:p>
          <a:p>
            <a:pPr marL="914400" lvl="1" indent="-317500" algn="l" rtl="0">
              <a:spcBef>
                <a:spcPts val="0"/>
              </a:spcBef>
              <a:spcAft>
                <a:spcPts val="0"/>
              </a:spcAft>
              <a:buSzPts val="1400"/>
              <a:buChar char="○"/>
            </a:pPr>
            <a:r>
              <a:rPr lang="en"/>
              <a:t>Made of tags</a:t>
            </a:r>
            <a:endParaRPr/>
          </a:p>
          <a:p>
            <a:pPr marL="1371600" lvl="2" indent="-317500" algn="l" rtl="0">
              <a:spcBef>
                <a:spcPts val="0"/>
              </a:spcBef>
              <a:spcAft>
                <a:spcPts val="0"/>
              </a:spcAft>
              <a:buSzPts val="1400"/>
              <a:buChar char="■"/>
            </a:pPr>
            <a:r>
              <a:rPr lang="en"/>
              <a:t>Start-tag: &lt;tagname&gt;</a:t>
            </a:r>
            <a:endParaRPr/>
          </a:p>
          <a:p>
            <a:pPr marL="1371600" lvl="2" indent="-317500" algn="l" rtl="0">
              <a:spcBef>
                <a:spcPts val="0"/>
              </a:spcBef>
              <a:spcAft>
                <a:spcPts val="0"/>
              </a:spcAft>
              <a:buSzPts val="1400"/>
              <a:buChar char="■"/>
            </a:pPr>
            <a:r>
              <a:rPr lang="en"/>
              <a:t>End-tag: &lt;/tagname&gt;</a:t>
            </a:r>
            <a:endParaRPr/>
          </a:p>
          <a:p>
            <a:pPr marL="1371600" lvl="2" indent="-317500" algn="l" rtl="0">
              <a:spcBef>
                <a:spcPts val="0"/>
              </a:spcBef>
              <a:spcAft>
                <a:spcPts val="0"/>
              </a:spcAft>
              <a:buSzPts val="1400"/>
              <a:buChar char="■"/>
            </a:pPr>
            <a:r>
              <a:rPr lang="en"/>
              <a:t>Empty-element-tag: &lt;tagname /&gt;</a:t>
            </a:r>
            <a:endParaRPr/>
          </a:p>
          <a:p>
            <a:pPr marL="914400" lvl="1" indent="-317500" algn="l" rtl="0">
              <a:spcBef>
                <a:spcPts val="0"/>
              </a:spcBef>
              <a:spcAft>
                <a:spcPts val="0"/>
              </a:spcAft>
              <a:buSzPts val="1400"/>
              <a:buChar char="○"/>
            </a:pPr>
            <a:r>
              <a:rPr lang="en"/>
              <a:t>Attributes</a:t>
            </a:r>
            <a:endParaRPr/>
          </a:p>
          <a:p>
            <a:pPr marL="1371600" lvl="2" indent="-317500" algn="l" rtl="0">
              <a:spcBef>
                <a:spcPts val="0"/>
              </a:spcBef>
              <a:spcAft>
                <a:spcPts val="0"/>
              </a:spcAft>
              <a:buSzPts val="1400"/>
              <a:buChar char="■"/>
            </a:pPr>
            <a:r>
              <a:rPr lang="en"/>
              <a:t>Name-value pair that exists in a tag.</a:t>
            </a:r>
            <a:endParaRPr/>
          </a:p>
          <a:p>
            <a:pPr marL="1371600" lvl="2" indent="-317500" algn="l" rtl="0">
              <a:spcBef>
                <a:spcPts val="0"/>
              </a:spcBef>
              <a:spcAft>
                <a:spcPts val="0"/>
              </a:spcAft>
              <a:buSzPts val="1400"/>
              <a:buChar char="■"/>
            </a:pPr>
            <a:r>
              <a:rPr lang="en"/>
              <a:t>For example,</a:t>
            </a:r>
            <a:br>
              <a:rPr lang="en"/>
            </a:br>
            <a:r>
              <a:rPr lang="en"/>
              <a:t>&lt;img src=”iowa.jpg” alt=”University of Iowa” /&gt;</a:t>
            </a:r>
            <a:endParaRPr/>
          </a:p>
          <a:p>
            <a:pPr marL="1828800" lvl="3" indent="-317500" algn="l" rtl="0">
              <a:spcBef>
                <a:spcPts val="0"/>
              </a:spcBef>
              <a:spcAft>
                <a:spcPts val="0"/>
              </a:spcAft>
              <a:buSzPts val="1400"/>
              <a:buChar char="●"/>
            </a:pPr>
            <a:r>
              <a:rPr lang="en"/>
              <a:t>Tag: img (an empty tag)</a:t>
            </a:r>
            <a:endParaRPr/>
          </a:p>
          <a:p>
            <a:pPr marL="1828800" lvl="3" indent="-317500" algn="l" rtl="0">
              <a:spcBef>
                <a:spcPts val="0"/>
              </a:spcBef>
              <a:spcAft>
                <a:spcPts val="0"/>
              </a:spcAft>
              <a:buSzPts val="1400"/>
              <a:buChar char="●"/>
            </a:pPr>
            <a:r>
              <a:rPr lang="en"/>
              <a:t>Attributes: src, alt</a:t>
            </a:r>
            <a:endParaRPr/>
          </a:p>
          <a:p>
            <a:pPr marL="1371600" lvl="0" indent="0" algn="l" rtl="0">
              <a:spcBef>
                <a:spcPts val="1600"/>
              </a:spcBef>
              <a:spcAft>
                <a:spcPts val="1600"/>
              </a:spcAft>
              <a:buNone/>
            </a:pPr>
            <a:endParaRPr/>
          </a:p>
        </p:txBody>
      </p:sp>
      <p:pic>
        <p:nvPicPr>
          <p:cNvPr id="226" name="Google Shape;226;p36"/>
          <p:cNvPicPr preferRelativeResize="0"/>
          <p:nvPr/>
        </p:nvPicPr>
        <p:blipFill rotWithShape="1">
          <a:blip r:embed="rId3">
            <a:alphaModFix/>
          </a:blip>
          <a:srcRect t="16345" r="50166" b="1640"/>
          <a:stretch/>
        </p:blipFill>
        <p:spPr>
          <a:xfrm>
            <a:off x="5463675" y="462550"/>
            <a:ext cx="3680324" cy="421840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4755860" cy="519767"/>
          </a:xfrm>
          <a:prstGeom prst="rect">
            <a:avLst/>
          </a:prstGeom>
        </p:spPr>
        <p:txBody>
          <a:bodyPr vert="horz" wrap="square" lIns="0" tIns="12582" rIns="0" bIns="0" rtlCol="0" anchor="ctr">
            <a:spAutoFit/>
          </a:bodyPr>
          <a:lstStyle/>
          <a:p>
            <a:pPr marL="10066">
              <a:lnSpc>
                <a:spcPct val="100000"/>
              </a:lnSpc>
              <a:spcBef>
                <a:spcPts val="99"/>
              </a:spcBef>
            </a:pPr>
            <a:r>
              <a:rPr spc="-36" dirty="0"/>
              <a:t>A</a:t>
            </a:r>
            <a:r>
              <a:rPr spc="-99" dirty="0"/>
              <a:t> </a:t>
            </a:r>
            <a:r>
              <a:rPr spc="32" dirty="0"/>
              <a:t>note</a:t>
            </a:r>
            <a:r>
              <a:rPr spc="-99" dirty="0"/>
              <a:t> </a:t>
            </a:r>
            <a:r>
              <a:rPr spc="127" dirty="0"/>
              <a:t>on</a:t>
            </a:r>
            <a:r>
              <a:rPr spc="-99" dirty="0"/>
              <a:t> </a:t>
            </a:r>
            <a:r>
              <a:rPr spc="-52" dirty="0"/>
              <a:t>file</a:t>
            </a:r>
            <a:r>
              <a:rPr spc="-99" dirty="0"/>
              <a:t> </a:t>
            </a:r>
            <a:r>
              <a:rPr spc="52" dirty="0"/>
              <a:t>extensions</a:t>
            </a:r>
          </a:p>
        </p:txBody>
      </p:sp>
      <p:sp>
        <p:nvSpPr>
          <p:cNvPr id="6" name="object 6"/>
          <p:cNvSpPr txBox="1">
            <a:spLocks noGrp="1"/>
          </p:cNvSpPr>
          <p:nvPr>
            <p:ph idx="1"/>
          </p:nvPr>
        </p:nvSpPr>
        <p:spPr>
          <a:xfrm>
            <a:off x="420073" y="611208"/>
            <a:ext cx="7874160" cy="2865305"/>
          </a:xfrm>
          <a:prstGeom prst="rect">
            <a:avLst/>
          </a:prstGeom>
        </p:spPr>
        <p:txBody>
          <a:bodyPr vert="horz" wrap="square" lIns="0" tIns="10066" rIns="0" bIns="0" rtlCol="0">
            <a:spAutoFit/>
          </a:bodyPr>
          <a:lstStyle/>
          <a:p>
            <a:pPr marL="294431" marR="130355">
              <a:lnSpc>
                <a:spcPct val="125000"/>
              </a:lnSpc>
              <a:spcBef>
                <a:spcPts val="79"/>
              </a:spcBef>
            </a:pPr>
            <a:r>
              <a:rPr spc="-67" dirty="0"/>
              <a:t>Often,</a:t>
            </a:r>
            <a:r>
              <a:rPr spc="-40" dirty="0"/>
              <a:t> </a:t>
            </a:r>
            <a:r>
              <a:rPr spc="-55" dirty="0"/>
              <a:t>if</a:t>
            </a:r>
            <a:r>
              <a:rPr spc="-36" dirty="0"/>
              <a:t> </a:t>
            </a:r>
            <a:r>
              <a:rPr spc="20" dirty="0"/>
              <a:t>you</a:t>
            </a:r>
            <a:r>
              <a:rPr spc="-36" dirty="0"/>
              <a:t> </a:t>
            </a:r>
            <a:r>
              <a:rPr spc="20" dirty="0"/>
              <a:t>download</a:t>
            </a:r>
            <a:r>
              <a:rPr spc="-40" dirty="0"/>
              <a:t> </a:t>
            </a:r>
            <a:r>
              <a:rPr spc="16" dirty="0"/>
              <a:t>a</a:t>
            </a:r>
            <a:r>
              <a:rPr spc="-36" dirty="0"/>
              <a:t> </a:t>
            </a:r>
            <a:r>
              <a:rPr spc="-99" dirty="0"/>
              <a:t>file,</a:t>
            </a:r>
            <a:r>
              <a:rPr spc="-36" dirty="0"/>
              <a:t> </a:t>
            </a:r>
            <a:r>
              <a:rPr spc="20" dirty="0"/>
              <a:t>you</a:t>
            </a:r>
            <a:r>
              <a:rPr spc="-36" dirty="0"/>
              <a:t> will</a:t>
            </a:r>
            <a:r>
              <a:rPr spc="-40" dirty="0"/>
              <a:t> </a:t>
            </a:r>
            <a:r>
              <a:rPr spc="-16" dirty="0"/>
              <a:t>immediately</a:t>
            </a:r>
            <a:r>
              <a:rPr spc="-36" dirty="0"/>
              <a:t> </a:t>
            </a:r>
            <a:r>
              <a:rPr spc="20" dirty="0"/>
              <a:t>understand</a:t>
            </a:r>
            <a:r>
              <a:rPr spc="-36" dirty="0"/>
              <a:t> </a:t>
            </a:r>
            <a:r>
              <a:rPr spc="-24" dirty="0"/>
              <a:t>what</a:t>
            </a:r>
            <a:r>
              <a:rPr spc="-36" dirty="0"/>
              <a:t> </a:t>
            </a:r>
            <a:r>
              <a:rPr spc="-32" dirty="0"/>
              <a:t>type</a:t>
            </a:r>
            <a:r>
              <a:rPr spc="-40" dirty="0"/>
              <a:t> </a:t>
            </a:r>
            <a:r>
              <a:rPr spc="-12" dirty="0"/>
              <a:t>of</a:t>
            </a:r>
            <a:r>
              <a:rPr spc="-36" dirty="0"/>
              <a:t> </a:t>
            </a:r>
            <a:r>
              <a:rPr spc="16" dirty="0"/>
              <a:t>a</a:t>
            </a:r>
            <a:r>
              <a:rPr spc="-36" dirty="0"/>
              <a:t> </a:t>
            </a:r>
            <a:r>
              <a:rPr spc="-52" dirty="0"/>
              <a:t>file</a:t>
            </a:r>
            <a:r>
              <a:rPr spc="-40" dirty="0"/>
              <a:t> </a:t>
            </a:r>
            <a:r>
              <a:rPr spc="-59" dirty="0"/>
              <a:t>it </a:t>
            </a:r>
            <a:r>
              <a:rPr spc="-487" dirty="0"/>
              <a:t> </a:t>
            </a:r>
            <a:r>
              <a:rPr spc="36" dirty="0"/>
              <a:t>is</a:t>
            </a:r>
            <a:r>
              <a:rPr spc="-44" dirty="0"/>
              <a:t> </a:t>
            </a:r>
            <a:r>
              <a:rPr spc="-4" dirty="0"/>
              <a:t>by</a:t>
            </a:r>
            <a:r>
              <a:rPr spc="-40" dirty="0"/>
              <a:t> </a:t>
            </a:r>
            <a:r>
              <a:rPr spc="-8" dirty="0"/>
              <a:t>its</a:t>
            </a:r>
            <a:r>
              <a:rPr spc="-40" dirty="0"/>
              <a:t> </a:t>
            </a:r>
            <a:r>
              <a:rPr dirty="0"/>
              <a:t>extension</a:t>
            </a:r>
          </a:p>
          <a:p>
            <a:pPr marL="294431" marR="130858">
              <a:lnSpc>
                <a:spcPct val="125000"/>
              </a:lnSpc>
              <a:spcBef>
                <a:spcPts val="1664"/>
              </a:spcBef>
            </a:pPr>
            <a:r>
              <a:rPr spc="-52" dirty="0"/>
              <a:t>File</a:t>
            </a:r>
            <a:r>
              <a:rPr spc="-40" dirty="0"/>
              <a:t> </a:t>
            </a:r>
            <a:r>
              <a:rPr spc="12" dirty="0"/>
              <a:t>extensions</a:t>
            </a:r>
            <a:r>
              <a:rPr spc="-40" dirty="0"/>
              <a:t> </a:t>
            </a:r>
            <a:r>
              <a:rPr spc="16" dirty="0"/>
              <a:t>in</a:t>
            </a:r>
            <a:r>
              <a:rPr spc="-40" dirty="0"/>
              <a:t> </a:t>
            </a:r>
            <a:r>
              <a:rPr spc="40" dirty="0"/>
              <a:t>and</a:t>
            </a:r>
            <a:r>
              <a:rPr spc="-40" dirty="0"/>
              <a:t> </a:t>
            </a:r>
            <a:r>
              <a:rPr spc="-12" dirty="0"/>
              <a:t>of</a:t>
            </a:r>
            <a:r>
              <a:rPr spc="-40" dirty="0"/>
              <a:t> </a:t>
            </a:r>
            <a:r>
              <a:rPr spc="8" dirty="0"/>
              <a:t>themselves</a:t>
            </a:r>
            <a:r>
              <a:rPr spc="-40" dirty="0"/>
              <a:t> </a:t>
            </a:r>
            <a:r>
              <a:rPr spc="28" dirty="0"/>
              <a:t>don't</a:t>
            </a:r>
            <a:r>
              <a:rPr spc="-40" dirty="0"/>
              <a:t> </a:t>
            </a:r>
            <a:r>
              <a:rPr dirty="0"/>
              <a:t>serve</a:t>
            </a:r>
            <a:r>
              <a:rPr spc="-36" dirty="0"/>
              <a:t> </a:t>
            </a:r>
            <a:r>
              <a:rPr spc="4" dirty="0"/>
              <a:t>any</a:t>
            </a:r>
            <a:r>
              <a:rPr spc="-40" dirty="0"/>
              <a:t> </a:t>
            </a:r>
            <a:r>
              <a:rPr spc="-16" dirty="0"/>
              <a:t>particular</a:t>
            </a:r>
            <a:r>
              <a:rPr spc="-40" dirty="0"/>
              <a:t> </a:t>
            </a:r>
            <a:r>
              <a:rPr spc="32" dirty="0"/>
              <a:t>purpose</a:t>
            </a:r>
            <a:r>
              <a:rPr spc="-40" dirty="0"/>
              <a:t> </a:t>
            </a:r>
            <a:r>
              <a:rPr spc="-4" dirty="0"/>
              <a:t>other</a:t>
            </a:r>
            <a:r>
              <a:rPr spc="-40" dirty="0"/>
              <a:t> </a:t>
            </a:r>
            <a:r>
              <a:rPr spc="12" dirty="0"/>
              <a:t>than </a:t>
            </a:r>
            <a:r>
              <a:rPr spc="-487" dirty="0"/>
              <a:t> </a:t>
            </a:r>
            <a:r>
              <a:rPr spc="-4" dirty="0"/>
              <a:t>convenience</a:t>
            </a:r>
          </a:p>
          <a:p>
            <a:pPr marL="294431" marR="4026">
              <a:lnSpc>
                <a:spcPct val="125000"/>
              </a:lnSpc>
              <a:spcBef>
                <a:spcPts val="1664"/>
              </a:spcBef>
            </a:pPr>
            <a:r>
              <a:rPr spc="-52" dirty="0"/>
              <a:t>File</a:t>
            </a:r>
            <a:r>
              <a:rPr spc="-40" dirty="0"/>
              <a:t> </a:t>
            </a:r>
            <a:r>
              <a:rPr spc="12" dirty="0"/>
              <a:t>extensions</a:t>
            </a:r>
            <a:r>
              <a:rPr spc="-36" dirty="0"/>
              <a:t> </a:t>
            </a:r>
            <a:r>
              <a:rPr spc="-48" dirty="0"/>
              <a:t>were</a:t>
            </a:r>
            <a:r>
              <a:rPr spc="-40" dirty="0"/>
              <a:t> </a:t>
            </a:r>
            <a:r>
              <a:rPr spc="-36" dirty="0"/>
              <a:t>created </a:t>
            </a:r>
            <a:r>
              <a:rPr spc="75" dirty="0"/>
              <a:t>so</a:t>
            </a:r>
            <a:r>
              <a:rPr spc="-36" dirty="0"/>
              <a:t> </a:t>
            </a:r>
            <a:r>
              <a:rPr spc="-28" dirty="0"/>
              <a:t>that</a:t>
            </a:r>
            <a:r>
              <a:rPr spc="-40" dirty="0"/>
              <a:t> </a:t>
            </a:r>
            <a:r>
              <a:rPr spc="55" dirty="0"/>
              <a:t>humans</a:t>
            </a:r>
            <a:r>
              <a:rPr spc="-36" dirty="0"/>
              <a:t> </a:t>
            </a:r>
            <a:r>
              <a:rPr spc="8" dirty="0"/>
              <a:t>could</a:t>
            </a:r>
            <a:r>
              <a:rPr spc="-40" dirty="0"/>
              <a:t> </a:t>
            </a:r>
            <a:r>
              <a:rPr spc="-8" dirty="0"/>
              <a:t>keep</a:t>
            </a:r>
            <a:r>
              <a:rPr spc="-36" dirty="0"/>
              <a:t> </a:t>
            </a:r>
            <a:r>
              <a:rPr spc="-48" dirty="0"/>
              <a:t>track</a:t>
            </a:r>
            <a:r>
              <a:rPr spc="-36" dirty="0"/>
              <a:t> </a:t>
            </a:r>
            <a:r>
              <a:rPr spc="-12" dirty="0"/>
              <a:t>of</a:t>
            </a:r>
            <a:r>
              <a:rPr spc="-40" dirty="0"/>
              <a:t> </a:t>
            </a:r>
            <a:r>
              <a:rPr spc="-8" dirty="0"/>
              <a:t>which</a:t>
            </a:r>
            <a:r>
              <a:rPr spc="-36" dirty="0"/>
              <a:t> </a:t>
            </a:r>
            <a:r>
              <a:rPr spc="-24" dirty="0"/>
              <a:t>files</a:t>
            </a:r>
            <a:r>
              <a:rPr spc="-40" dirty="0"/>
              <a:t> </a:t>
            </a:r>
            <a:r>
              <a:rPr spc="59" dirty="0"/>
              <a:t>on</a:t>
            </a:r>
            <a:r>
              <a:rPr spc="-36" dirty="0"/>
              <a:t> </a:t>
            </a:r>
            <a:r>
              <a:rPr spc="-20" dirty="0"/>
              <a:t>their </a:t>
            </a:r>
            <a:r>
              <a:rPr spc="-487" dirty="0"/>
              <a:t> </a:t>
            </a:r>
            <a:r>
              <a:rPr spc="-8" dirty="0"/>
              <a:t>workspace</a:t>
            </a:r>
            <a:r>
              <a:rPr spc="-44" dirty="0"/>
              <a:t> </a:t>
            </a:r>
            <a:r>
              <a:rPr spc="-28" dirty="0"/>
              <a:t>are</a:t>
            </a:r>
            <a:r>
              <a:rPr spc="-40" dirty="0"/>
              <a:t> </a:t>
            </a:r>
            <a:r>
              <a:rPr spc="-28" dirty="0"/>
              <a:t>scripts,</a:t>
            </a:r>
            <a:r>
              <a:rPr spc="-40" dirty="0"/>
              <a:t> </a:t>
            </a:r>
            <a:r>
              <a:rPr spc="-8" dirty="0"/>
              <a:t>which</a:t>
            </a:r>
            <a:r>
              <a:rPr spc="-40" dirty="0"/>
              <a:t> </a:t>
            </a:r>
            <a:r>
              <a:rPr spc="-28" dirty="0"/>
              <a:t>are</a:t>
            </a:r>
            <a:r>
              <a:rPr spc="-40" dirty="0"/>
              <a:t> </a:t>
            </a:r>
            <a:r>
              <a:rPr spc="-16" dirty="0"/>
              <a:t>binaries,</a:t>
            </a:r>
            <a:r>
              <a:rPr spc="-40" dirty="0"/>
              <a:t> </a:t>
            </a:r>
            <a:r>
              <a:rPr spc="-107" dirty="0"/>
              <a:t>etc.</a:t>
            </a:r>
          </a:p>
        </p:txBody>
      </p:sp>
      <p:sp>
        <p:nvSpPr>
          <p:cNvPr id="7" name="object 7"/>
          <p:cNvSpPr txBox="1"/>
          <p:nvPr/>
        </p:nvSpPr>
        <p:spPr>
          <a:xfrm>
            <a:off x="8632692" y="4866504"/>
            <a:ext cx="39356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4" dirty="0">
                <a:solidFill>
                  <a:srgbClr val="262821"/>
                </a:solidFill>
                <a:latin typeface="Trebuchet MS"/>
                <a:ea typeface="+mn-ea"/>
                <a:cs typeface="Trebuchet MS"/>
              </a:rPr>
              <a:pPr marL="30198">
                <a:spcBef>
                  <a:spcPts val="12"/>
                </a:spcBef>
                <a:buClrTx/>
              </a:pPr>
              <a:t>25</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4"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19339293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5903334" cy="519767"/>
          </a:xfrm>
          <a:prstGeom prst="rect">
            <a:avLst/>
          </a:prstGeom>
        </p:spPr>
        <p:txBody>
          <a:bodyPr vert="horz" wrap="square" lIns="0" tIns="12582" rIns="0" bIns="0" rtlCol="0" anchor="ctr">
            <a:spAutoFit/>
          </a:bodyPr>
          <a:lstStyle/>
          <a:p>
            <a:pPr marL="10066">
              <a:lnSpc>
                <a:spcPct val="100000"/>
              </a:lnSpc>
              <a:spcBef>
                <a:spcPts val="99"/>
              </a:spcBef>
            </a:pPr>
            <a:r>
              <a:rPr spc="16" dirty="0"/>
              <a:t>Why</a:t>
            </a:r>
            <a:r>
              <a:rPr spc="-99" dirty="0"/>
              <a:t> </a:t>
            </a:r>
            <a:r>
              <a:rPr spc="83" dirty="0"/>
              <a:t>is</a:t>
            </a:r>
            <a:r>
              <a:rPr spc="-99" dirty="0"/>
              <a:t> </a:t>
            </a:r>
            <a:r>
              <a:rPr spc="12" dirty="0"/>
              <a:t>the</a:t>
            </a:r>
            <a:r>
              <a:rPr spc="-95" dirty="0"/>
              <a:t> </a:t>
            </a:r>
            <a:r>
              <a:rPr spc="-52" dirty="0"/>
              <a:t>file</a:t>
            </a:r>
            <a:r>
              <a:rPr spc="-99" dirty="0"/>
              <a:t> </a:t>
            </a:r>
            <a:r>
              <a:rPr spc="12" dirty="0"/>
              <a:t>format</a:t>
            </a:r>
            <a:r>
              <a:rPr spc="-95" dirty="0"/>
              <a:t> </a:t>
            </a:r>
            <a:r>
              <a:rPr spc="48" dirty="0"/>
              <a:t>important?</a:t>
            </a:r>
          </a:p>
        </p:txBody>
      </p:sp>
      <p:sp>
        <p:nvSpPr>
          <p:cNvPr id="6" name="object 6"/>
          <p:cNvSpPr txBox="1">
            <a:spLocks noGrp="1"/>
          </p:cNvSpPr>
          <p:nvPr>
            <p:ph idx="1"/>
          </p:nvPr>
        </p:nvSpPr>
        <p:spPr>
          <a:xfrm>
            <a:off x="420073" y="820343"/>
            <a:ext cx="7874160" cy="2865305"/>
          </a:xfrm>
          <a:prstGeom prst="rect">
            <a:avLst/>
          </a:prstGeom>
        </p:spPr>
        <p:txBody>
          <a:bodyPr vert="horz" wrap="square" lIns="0" tIns="10066" rIns="0" bIns="0" rtlCol="0">
            <a:spAutoFit/>
          </a:bodyPr>
          <a:lstStyle/>
          <a:p>
            <a:pPr marL="294431" marR="650264">
              <a:lnSpc>
                <a:spcPct val="125000"/>
              </a:lnSpc>
              <a:spcBef>
                <a:spcPts val="79"/>
              </a:spcBef>
            </a:pPr>
            <a:r>
              <a:rPr spc="-52" dirty="0"/>
              <a:t>File</a:t>
            </a:r>
            <a:r>
              <a:rPr spc="-36" dirty="0"/>
              <a:t> </a:t>
            </a:r>
            <a:r>
              <a:rPr spc="-4" dirty="0"/>
              <a:t>formats</a:t>
            </a:r>
            <a:r>
              <a:rPr spc="-36" dirty="0"/>
              <a:t> matter </a:t>
            </a:r>
            <a:r>
              <a:rPr spc="16" dirty="0"/>
              <a:t>because</a:t>
            </a:r>
            <a:r>
              <a:rPr spc="-36" dirty="0"/>
              <a:t> </a:t>
            </a:r>
            <a:r>
              <a:rPr spc="-24" dirty="0"/>
              <a:t>they</a:t>
            </a:r>
            <a:r>
              <a:rPr spc="-36" dirty="0"/>
              <a:t> </a:t>
            </a:r>
            <a:r>
              <a:rPr spc="-8" dirty="0"/>
              <a:t>may</a:t>
            </a:r>
            <a:r>
              <a:rPr spc="-36" dirty="0"/>
              <a:t> </a:t>
            </a:r>
            <a:r>
              <a:rPr spc="16" dirty="0"/>
              <a:t>need</a:t>
            </a:r>
            <a:r>
              <a:rPr spc="-32" dirty="0"/>
              <a:t> to</a:t>
            </a:r>
            <a:r>
              <a:rPr spc="-36" dirty="0"/>
              <a:t> </a:t>
            </a:r>
            <a:r>
              <a:rPr spc="-12" dirty="0"/>
              <a:t>match</a:t>
            </a:r>
            <a:r>
              <a:rPr spc="-36" dirty="0"/>
              <a:t> </a:t>
            </a:r>
            <a:r>
              <a:rPr spc="-16" dirty="0"/>
              <a:t>the</a:t>
            </a:r>
            <a:r>
              <a:rPr spc="-36" dirty="0"/>
              <a:t> </a:t>
            </a:r>
            <a:r>
              <a:rPr dirty="0"/>
              <a:t>environment</a:t>
            </a:r>
            <a:r>
              <a:rPr spc="-36" dirty="0"/>
              <a:t> </a:t>
            </a:r>
            <a:r>
              <a:rPr spc="4" dirty="0"/>
              <a:t>you're </a:t>
            </a:r>
            <a:r>
              <a:rPr spc="-487" dirty="0"/>
              <a:t> </a:t>
            </a:r>
            <a:r>
              <a:rPr spc="-8" dirty="0"/>
              <a:t>working</a:t>
            </a:r>
            <a:r>
              <a:rPr spc="-44" dirty="0"/>
              <a:t> </a:t>
            </a:r>
            <a:r>
              <a:rPr spc="16" dirty="0"/>
              <a:t>in</a:t>
            </a:r>
          </a:p>
          <a:p>
            <a:pPr marL="294431" marR="4026">
              <a:lnSpc>
                <a:spcPct val="125000"/>
              </a:lnSpc>
              <a:spcBef>
                <a:spcPts val="1664"/>
              </a:spcBef>
            </a:pPr>
            <a:r>
              <a:rPr spc="-40" dirty="0"/>
              <a:t>If </a:t>
            </a:r>
            <a:r>
              <a:rPr spc="20" dirty="0"/>
              <a:t>you</a:t>
            </a:r>
            <a:r>
              <a:rPr spc="-36" dirty="0"/>
              <a:t> </a:t>
            </a:r>
            <a:r>
              <a:rPr spc="44" dirty="0"/>
              <a:t>use</a:t>
            </a:r>
            <a:r>
              <a:rPr spc="-36" dirty="0"/>
              <a:t> </a:t>
            </a:r>
            <a:r>
              <a:rPr spc="-16" dirty="0"/>
              <a:t>the</a:t>
            </a:r>
            <a:r>
              <a:rPr spc="-36" dirty="0"/>
              <a:t> </a:t>
            </a:r>
            <a:r>
              <a:rPr spc="-8" dirty="0"/>
              <a:t>wrong</a:t>
            </a:r>
            <a:r>
              <a:rPr spc="-36" dirty="0"/>
              <a:t> </a:t>
            </a:r>
            <a:r>
              <a:rPr spc="-52" dirty="0"/>
              <a:t>file</a:t>
            </a:r>
            <a:r>
              <a:rPr spc="-36" dirty="0"/>
              <a:t> </a:t>
            </a:r>
            <a:r>
              <a:rPr spc="-55" dirty="0"/>
              <a:t>format,</a:t>
            </a:r>
            <a:r>
              <a:rPr spc="-36" dirty="0"/>
              <a:t> </a:t>
            </a:r>
            <a:r>
              <a:rPr spc="-59" dirty="0"/>
              <a:t>it</a:t>
            </a:r>
            <a:r>
              <a:rPr spc="-36" dirty="0"/>
              <a:t> </a:t>
            </a:r>
            <a:r>
              <a:rPr spc="-8" dirty="0"/>
              <a:t>may</a:t>
            </a:r>
            <a:r>
              <a:rPr spc="-36" dirty="0"/>
              <a:t> </a:t>
            </a:r>
            <a:r>
              <a:rPr spc="16" dirty="0"/>
              <a:t>cause</a:t>
            </a:r>
            <a:r>
              <a:rPr spc="-36" dirty="0"/>
              <a:t> </a:t>
            </a:r>
            <a:r>
              <a:rPr spc="8" dirty="0"/>
              <a:t>your</a:t>
            </a:r>
            <a:r>
              <a:rPr spc="-36" dirty="0"/>
              <a:t> </a:t>
            </a:r>
            <a:r>
              <a:rPr spc="8" dirty="0"/>
              <a:t>computations</a:t>
            </a:r>
            <a:r>
              <a:rPr spc="-36" dirty="0"/>
              <a:t> </a:t>
            </a:r>
            <a:r>
              <a:rPr spc="-32" dirty="0"/>
              <a:t>to</a:t>
            </a:r>
            <a:r>
              <a:rPr spc="-36" dirty="0"/>
              <a:t> </a:t>
            </a:r>
            <a:r>
              <a:rPr spc="28" dirty="0"/>
              <a:t>run</a:t>
            </a:r>
            <a:r>
              <a:rPr spc="-36" dirty="0"/>
              <a:t> </a:t>
            </a:r>
            <a:r>
              <a:rPr dirty="0"/>
              <a:t>slower</a:t>
            </a:r>
            <a:r>
              <a:rPr spc="-36" dirty="0"/>
              <a:t> </a:t>
            </a:r>
            <a:r>
              <a:rPr spc="12" dirty="0"/>
              <a:t>than </a:t>
            </a:r>
            <a:r>
              <a:rPr spc="-491" dirty="0"/>
              <a:t> </a:t>
            </a:r>
            <a:r>
              <a:rPr spc="-4" dirty="0"/>
              <a:t>otherwise</a:t>
            </a:r>
          </a:p>
          <a:p>
            <a:pPr marL="294431" marR="69456">
              <a:lnSpc>
                <a:spcPct val="125000"/>
              </a:lnSpc>
              <a:spcBef>
                <a:spcPts val="1664"/>
              </a:spcBef>
            </a:pPr>
            <a:r>
              <a:rPr spc="-90" dirty="0"/>
              <a:t>To</a:t>
            </a:r>
            <a:r>
              <a:rPr spc="-36" dirty="0"/>
              <a:t> </a:t>
            </a:r>
            <a:r>
              <a:rPr spc="-16" dirty="0"/>
              <a:t>the</a:t>
            </a:r>
            <a:r>
              <a:rPr spc="-36" dirty="0"/>
              <a:t> </a:t>
            </a:r>
            <a:r>
              <a:rPr spc="-44" dirty="0"/>
              <a:t>extent</a:t>
            </a:r>
            <a:r>
              <a:rPr spc="-36" dirty="0"/>
              <a:t> </a:t>
            </a:r>
            <a:r>
              <a:rPr spc="-28" dirty="0"/>
              <a:t>that</a:t>
            </a:r>
            <a:r>
              <a:rPr spc="-36" dirty="0"/>
              <a:t> </a:t>
            </a:r>
            <a:r>
              <a:rPr spc="-16" dirty="0"/>
              <a:t>the</a:t>
            </a:r>
            <a:r>
              <a:rPr spc="-36" dirty="0"/>
              <a:t> </a:t>
            </a:r>
            <a:r>
              <a:rPr dirty="0"/>
              <a:t>environment</a:t>
            </a:r>
            <a:r>
              <a:rPr spc="-36" dirty="0"/>
              <a:t> </a:t>
            </a:r>
            <a:r>
              <a:rPr spc="4" dirty="0"/>
              <a:t>you're</a:t>
            </a:r>
            <a:r>
              <a:rPr spc="-36" dirty="0"/>
              <a:t> </a:t>
            </a:r>
            <a:r>
              <a:rPr spc="-8" dirty="0"/>
              <a:t>working</a:t>
            </a:r>
            <a:r>
              <a:rPr spc="-36" dirty="0"/>
              <a:t> </a:t>
            </a:r>
            <a:r>
              <a:rPr spc="16" dirty="0"/>
              <a:t>in</a:t>
            </a:r>
            <a:r>
              <a:rPr spc="-36" dirty="0"/>
              <a:t> </a:t>
            </a:r>
            <a:r>
              <a:rPr spc="-4" dirty="0"/>
              <a:t>requires</a:t>
            </a:r>
            <a:r>
              <a:rPr spc="-36" dirty="0"/>
              <a:t> </a:t>
            </a:r>
            <a:r>
              <a:rPr spc="16" dirty="0"/>
              <a:t>a</a:t>
            </a:r>
            <a:r>
              <a:rPr spc="-36" dirty="0"/>
              <a:t> </a:t>
            </a:r>
            <a:r>
              <a:rPr spc="-20" dirty="0"/>
              <a:t>specific</a:t>
            </a:r>
            <a:r>
              <a:rPr spc="-36" dirty="0"/>
              <a:t> </a:t>
            </a:r>
            <a:r>
              <a:rPr spc="-52" dirty="0"/>
              <a:t>file</a:t>
            </a:r>
            <a:r>
              <a:rPr spc="-36" dirty="0"/>
              <a:t> </a:t>
            </a:r>
            <a:r>
              <a:rPr spc="-55" dirty="0"/>
              <a:t>format, </a:t>
            </a:r>
            <a:r>
              <a:rPr spc="-491" dirty="0"/>
              <a:t> </a:t>
            </a:r>
            <a:r>
              <a:rPr spc="4" dirty="0"/>
              <a:t>then</a:t>
            </a:r>
            <a:r>
              <a:rPr spc="-44" dirty="0"/>
              <a:t> </a:t>
            </a:r>
            <a:r>
              <a:rPr spc="36" dirty="0"/>
              <a:t>using</a:t>
            </a:r>
            <a:r>
              <a:rPr spc="-40" dirty="0"/>
              <a:t> </a:t>
            </a:r>
            <a:r>
              <a:rPr spc="-16" dirty="0"/>
              <a:t>the</a:t>
            </a:r>
            <a:r>
              <a:rPr spc="-40" dirty="0"/>
              <a:t> correct </a:t>
            </a:r>
            <a:r>
              <a:rPr spc="-20" dirty="0"/>
              <a:t>format</a:t>
            </a:r>
            <a:r>
              <a:rPr spc="-40" dirty="0"/>
              <a:t> </a:t>
            </a:r>
            <a:r>
              <a:rPr spc="36" dirty="0"/>
              <a:t>is</a:t>
            </a:r>
            <a:r>
              <a:rPr spc="-40" dirty="0"/>
              <a:t> </a:t>
            </a:r>
            <a:r>
              <a:rPr spc="4" dirty="0"/>
              <a:t>essential</a:t>
            </a:r>
          </a:p>
        </p:txBody>
      </p:sp>
      <p:sp>
        <p:nvSpPr>
          <p:cNvPr id="7" name="object 7"/>
          <p:cNvSpPr txBox="1"/>
          <p:nvPr/>
        </p:nvSpPr>
        <p:spPr>
          <a:xfrm>
            <a:off x="8632692" y="4866504"/>
            <a:ext cx="39356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4" dirty="0">
                <a:solidFill>
                  <a:srgbClr val="262821"/>
                </a:solidFill>
                <a:latin typeface="Trebuchet MS"/>
                <a:ea typeface="+mn-ea"/>
                <a:cs typeface="Trebuchet MS"/>
              </a:rPr>
              <a:pPr marL="30198">
                <a:spcBef>
                  <a:spcPts val="12"/>
                </a:spcBef>
                <a:buClrTx/>
              </a:pPr>
              <a:t>26</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4"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2278445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594" y="45302"/>
            <a:ext cx="8518727" cy="519767"/>
          </a:xfrm>
          <a:prstGeom prst="rect">
            <a:avLst/>
          </a:prstGeom>
        </p:spPr>
        <p:txBody>
          <a:bodyPr vert="horz" wrap="square" lIns="0" tIns="12582" rIns="0" bIns="0" rtlCol="0" anchor="ctr">
            <a:spAutoFit/>
          </a:bodyPr>
          <a:lstStyle/>
          <a:p>
            <a:pPr marL="10066">
              <a:lnSpc>
                <a:spcPct val="100000"/>
              </a:lnSpc>
              <a:spcBef>
                <a:spcPts val="99"/>
              </a:spcBef>
            </a:pPr>
            <a:r>
              <a:rPr spc="67" dirty="0"/>
              <a:t>Common</a:t>
            </a:r>
            <a:r>
              <a:rPr spc="-90" dirty="0"/>
              <a:t> </a:t>
            </a:r>
            <a:r>
              <a:rPr spc="-52" dirty="0"/>
              <a:t>file</a:t>
            </a:r>
            <a:r>
              <a:rPr spc="-90" dirty="0"/>
              <a:t> </a:t>
            </a:r>
            <a:r>
              <a:rPr spc="52" dirty="0"/>
              <a:t>extensions</a:t>
            </a:r>
            <a:r>
              <a:rPr spc="-87" dirty="0"/>
              <a:t> </a:t>
            </a:r>
            <a:r>
              <a:rPr spc="44" dirty="0"/>
              <a:t>when</a:t>
            </a:r>
            <a:r>
              <a:rPr spc="-90" dirty="0"/>
              <a:t> </a:t>
            </a:r>
            <a:r>
              <a:rPr spc="40" dirty="0"/>
              <a:t>working</a:t>
            </a:r>
            <a:r>
              <a:rPr spc="-90" dirty="0"/>
              <a:t> </a:t>
            </a:r>
            <a:r>
              <a:rPr spc="-8" dirty="0"/>
              <a:t>with</a:t>
            </a:r>
            <a:r>
              <a:rPr spc="-87" dirty="0"/>
              <a:t> </a:t>
            </a:r>
            <a:r>
              <a:rPr spc="32" dirty="0"/>
              <a:t>data</a:t>
            </a:r>
          </a:p>
        </p:txBody>
      </p:sp>
      <p:pic>
        <p:nvPicPr>
          <p:cNvPr id="3" name="object 3"/>
          <p:cNvPicPr/>
          <p:nvPr/>
        </p:nvPicPr>
        <p:blipFill>
          <a:blip r:embed="rId2" cstate="print"/>
          <a:stretch>
            <a:fillRect/>
          </a:stretch>
        </p:blipFill>
        <p:spPr>
          <a:xfrm>
            <a:off x="550959" y="959008"/>
            <a:ext cx="67961" cy="67961"/>
          </a:xfrm>
          <a:prstGeom prst="rect">
            <a:avLst/>
          </a:prstGeom>
        </p:spPr>
      </p:pic>
      <p:pic>
        <p:nvPicPr>
          <p:cNvPr id="4" name="object 4"/>
          <p:cNvPicPr/>
          <p:nvPr/>
        </p:nvPicPr>
        <p:blipFill>
          <a:blip r:embed="rId2" cstate="print"/>
          <a:stretch>
            <a:fillRect/>
          </a:stretch>
        </p:blipFill>
        <p:spPr>
          <a:xfrm>
            <a:off x="550959" y="1487596"/>
            <a:ext cx="67961" cy="67961"/>
          </a:xfrm>
          <a:prstGeom prst="rect">
            <a:avLst/>
          </a:prstGeom>
        </p:spPr>
      </p:pic>
      <p:sp>
        <p:nvSpPr>
          <p:cNvPr id="5" name="object 5"/>
          <p:cNvSpPr/>
          <p:nvPr/>
        </p:nvSpPr>
        <p:spPr>
          <a:xfrm>
            <a:off x="2136721" y="1721684"/>
            <a:ext cx="362863" cy="264724"/>
          </a:xfrm>
          <a:custGeom>
            <a:avLst/>
            <a:gdLst/>
            <a:ahLst/>
            <a:cxnLst/>
            <a:rect l="l" t="t" r="r" b="b"/>
            <a:pathLst>
              <a:path w="457835" h="334010">
                <a:moveTo>
                  <a:pt x="432533" y="333466"/>
                </a:moveTo>
                <a:lnTo>
                  <a:pt x="24792" y="333466"/>
                </a:lnTo>
                <a:lnTo>
                  <a:pt x="21146" y="332741"/>
                </a:lnTo>
                <a:lnTo>
                  <a:pt x="0" y="308674"/>
                </a:lnTo>
                <a:lnTo>
                  <a:pt x="0" y="304884"/>
                </a:lnTo>
                <a:lnTo>
                  <a:pt x="0" y="24792"/>
                </a:lnTo>
                <a:lnTo>
                  <a:pt x="24792" y="0"/>
                </a:lnTo>
                <a:lnTo>
                  <a:pt x="432533" y="0"/>
                </a:lnTo>
                <a:lnTo>
                  <a:pt x="457326" y="24792"/>
                </a:lnTo>
                <a:lnTo>
                  <a:pt x="457326" y="308674"/>
                </a:lnTo>
                <a:lnTo>
                  <a:pt x="436179" y="332741"/>
                </a:lnTo>
                <a:lnTo>
                  <a:pt x="432533"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6" name="object 6"/>
          <p:cNvSpPr/>
          <p:nvPr/>
        </p:nvSpPr>
        <p:spPr>
          <a:xfrm>
            <a:off x="2982462" y="1721684"/>
            <a:ext cx="468552" cy="264724"/>
          </a:xfrm>
          <a:custGeom>
            <a:avLst/>
            <a:gdLst/>
            <a:ahLst/>
            <a:cxnLst/>
            <a:rect l="l" t="t" r="r" b="b"/>
            <a:pathLst>
              <a:path w="591185" h="334010">
                <a:moveTo>
                  <a:pt x="565920" y="333466"/>
                </a:moveTo>
                <a:lnTo>
                  <a:pt x="24792" y="333466"/>
                </a:lnTo>
                <a:lnTo>
                  <a:pt x="21146" y="332741"/>
                </a:lnTo>
                <a:lnTo>
                  <a:pt x="0" y="308674"/>
                </a:lnTo>
                <a:lnTo>
                  <a:pt x="0" y="304884"/>
                </a:lnTo>
                <a:lnTo>
                  <a:pt x="0" y="24792"/>
                </a:lnTo>
                <a:lnTo>
                  <a:pt x="24792" y="0"/>
                </a:lnTo>
                <a:lnTo>
                  <a:pt x="565920" y="0"/>
                </a:lnTo>
                <a:lnTo>
                  <a:pt x="590712" y="24792"/>
                </a:lnTo>
                <a:lnTo>
                  <a:pt x="590712" y="308674"/>
                </a:lnTo>
                <a:lnTo>
                  <a:pt x="569566" y="332741"/>
                </a:lnTo>
                <a:lnTo>
                  <a:pt x="565920"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7" name="object 7"/>
          <p:cNvPicPr/>
          <p:nvPr/>
        </p:nvPicPr>
        <p:blipFill>
          <a:blip r:embed="rId2" cstate="print"/>
          <a:stretch>
            <a:fillRect/>
          </a:stretch>
        </p:blipFill>
        <p:spPr>
          <a:xfrm>
            <a:off x="550959" y="2348438"/>
            <a:ext cx="67961" cy="67961"/>
          </a:xfrm>
          <a:prstGeom prst="rect">
            <a:avLst/>
          </a:prstGeom>
        </p:spPr>
      </p:pic>
      <p:sp>
        <p:nvSpPr>
          <p:cNvPr id="8" name="object 8"/>
          <p:cNvSpPr txBox="1"/>
          <p:nvPr/>
        </p:nvSpPr>
        <p:spPr>
          <a:xfrm>
            <a:off x="722124" y="835673"/>
            <a:ext cx="7315647" cy="1687418"/>
          </a:xfrm>
          <a:prstGeom prst="rect">
            <a:avLst/>
          </a:prstGeom>
        </p:spPr>
        <p:txBody>
          <a:bodyPr vert="horz" wrap="square" lIns="0" tIns="10066" rIns="0" bIns="0" rtlCol="0">
            <a:spAutoFit/>
          </a:bodyPr>
          <a:lstStyle/>
          <a:p>
            <a:pPr marL="10066">
              <a:spcBef>
                <a:spcPts val="79"/>
              </a:spcBef>
              <a:buClrTx/>
            </a:pPr>
            <a:r>
              <a:rPr sz="1664" kern="1200" spc="32"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following</a:t>
            </a:r>
            <a:r>
              <a:rPr sz="1664" kern="1200" spc="-40" dirty="0">
                <a:solidFill>
                  <a:prstClr val="black"/>
                </a:solidFill>
                <a:latin typeface="Trebuchet MS"/>
                <a:ea typeface="+mn-ea"/>
                <a:cs typeface="Trebuchet MS"/>
              </a:rPr>
              <a:t> </a:t>
            </a:r>
            <a:r>
              <a:rPr sz="1664" kern="1200" spc="-63" dirty="0">
                <a:solidFill>
                  <a:prstClr val="black"/>
                </a:solidFill>
                <a:latin typeface="Trebuchet MS"/>
                <a:ea typeface="+mn-ea"/>
                <a:cs typeface="Trebuchet MS"/>
              </a:rPr>
              <a:t>table,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I</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list</a:t>
            </a:r>
            <a:r>
              <a:rPr sz="1664" kern="1200" spc="-40"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some</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most</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common</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extensions</a:t>
            </a:r>
            <a:endParaRPr sz="1664" kern="1200">
              <a:solidFill>
                <a:prstClr val="black"/>
              </a:solidFill>
              <a:latin typeface="Trebuchet MS"/>
              <a:ea typeface="+mn-ea"/>
              <a:cs typeface="Trebuchet MS"/>
            </a:endParaRPr>
          </a:p>
          <a:p>
            <a:pPr>
              <a:spcBef>
                <a:spcPts val="8"/>
              </a:spcBef>
              <a:buClrTx/>
            </a:pPr>
            <a:endParaRPr sz="1546" kern="1200">
              <a:solidFill>
                <a:prstClr val="black"/>
              </a:solidFill>
              <a:latin typeface="Trebuchet MS"/>
              <a:ea typeface="+mn-ea"/>
              <a:cs typeface="Trebuchet MS"/>
            </a:endParaRPr>
          </a:p>
          <a:p>
            <a:pPr marL="10066" marR="4026">
              <a:lnSpc>
                <a:spcPct val="118100"/>
              </a:lnSpc>
              <a:buClrTx/>
            </a:pPr>
            <a:r>
              <a:rPr sz="1664" kern="1200" spc="-36" dirty="0">
                <a:solidFill>
                  <a:prstClr val="black"/>
                </a:solidFill>
                <a:latin typeface="Trebuchet MS"/>
                <a:ea typeface="+mn-ea"/>
                <a:cs typeface="Trebuchet MS"/>
              </a:rPr>
              <a:t>For</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more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complete</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list</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almost</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every</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extension</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imaginable</a:t>
            </a:r>
            <a:r>
              <a:rPr sz="1664" kern="1200" spc="-36"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(note: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they </a:t>
            </a:r>
            <a:r>
              <a:rPr sz="1664" kern="1200" spc="-491"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m</a:t>
            </a:r>
            <a:r>
              <a:rPr sz="1664" kern="1200" spc="-28" dirty="0">
                <a:solidFill>
                  <a:prstClr val="black"/>
                </a:solidFill>
                <a:latin typeface="Trebuchet MS"/>
                <a:ea typeface="+mn-ea"/>
                <a:cs typeface="Trebuchet MS"/>
              </a:rPr>
              <a:t>i</a:t>
            </a:r>
            <a:r>
              <a:rPr sz="1664" kern="1200" spc="71" dirty="0">
                <a:solidFill>
                  <a:prstClr val="black"/>
                </a:solidFill>
                <a:latin typeface="Trebuchet MS"/>
                <a:ea typeface="+mn-ea"/>
                <a:cs typeface="Trebuchet MS"/>
              </a:rPr>
              <a:t>s</a:t>
            </a:r>
            <a:r>
              <a:rPr sz="1664" kern="1200" spc="95" dirty="0">
                <a:solidFill>
                  <a:prstClr val="black"/>
                </a:solidFill>
                <a:latin typeface="Trebuchet MS"/>
                <a:ea typeface="+mn-ea"/>
                <a:cs typeface="Trebuchet MS"/>
              </a:rPr>
              <a:t>s</a:t>
            </a:r>
            <a:r>
              <a:rPr sz="1664" kern="1200" spc="-16" dirty="0">
                <a:solidFill>
                  <a:prstClr val="black"/>
                </a:solidFill>
                <a:latin typeface="Trebuchet MS"/>
                <a:ea typeface="+mn-ea"/>
                <a:cs typeface="Trebuchet MS"/>
              </a:rPr>
              <a:t>e</a:t>
            </a:r>
            <a:r>
              <a:rPr sz="1664" kern="1200" spc="44" dirty="0">
                <a:solidFill>
                  <a:prstClr val="black"/>
                </a:solidFill>
                <a:latin typeface="Trebuchet MS"/>
                <a:ea typeface="+mn-ea"/>
                <a:cs typeface="Trebuchet MS"/>
              </a:rPr>
              <a:t>d</a:t>
            </a:r>
            <a:r>
              <a:rPr sz="1664" kern="1200" spc="-40" dirty="0">
                <a:solidFill>
                  <a:prstClr val="black"/>
                </a:solidFill>
                <a:latin typeface="Trebuchet MS"/>
                <a:ea typeface="+mn-ea"/>
                <a:cs typeface="Trebuchet MS"/>
              </a:rPr>
              <a:t> </a:t>
            </a:r>
            <a:r>
              <a:rPr sz="1664" kern="1200" spc="95" dirty="0">
                <a:solidFill>
                  <a:prstClr val="black"/>
                </a:solidFill>
                <a:latin typeface="Trebuchet MS"/>
                <a:ea typeface="+mn-ea"/>
                <a:cs typeface="Trebuchet MS"/>
              </a:rPr>
              <a:t>S</a:t>
            </a:r>
            <a:r>
              <a:rPr sz="1664" kern="1200" spc="-107" dirty="0">
                <a:solidFill>
                  <a:prstClr val="black"/>
                </a:solidFill>
                <a:latin typeface="Trebuchet MS"/>
                <a:ea typeface="+mn-ea"/>
                <a:cs typeface="Trebuchet MS"/>
              </a:rPr>
              <a:t>t</a:t>
            </a:r>
            <a:r>
              <a:rPr sz="1664" kern="1200" spc="16" dirty="0">
                <a:solidFill>
                  <a:prstClr val="black"/>
                </a:solidFill>
                <a:latin typeface="Trebuchet MS"/>
                <a:ea typeface="+mn-ea"/>
                <a:cs typeface="Trebuchet MS"/>
              </a:rPr>
              <a:t>a</a:t>
            </a:r>
            <a:r>
              <a:rPr sz="1664" kern="1200" spc="-107" dirty="0">
                <a:solidFill>
                  <a:prstClr val="black"/>
                </a:solidFill>
                <a:latin typeface="Trebuchet MS"/>
                <a:ea typeface="+mn-ea"/>
                <a:cs typeface="Trebuchet MS"/>
              </a:rPr>
              <a:t>t</a:t>
            </a:r>
            <a:r>
              <a:rPr sz="1664" kern="1200" spc="-4" dirty="0">
                <a:solidFill>
                  <a:prstClr val="black"/>
                </a:solidFill>
                <a:latin typeface="Trebuchet MS"/>
                <a:ea typeface="+mn-ea"/>
                <a:cs typeface="Trebuchet MS"/>
              </a:rPr>
              <a:t>a</a:t>
            </a:r>
            <a:r>
              <a:rPr sz="1664" kern="1200" spc="52" dirty="0">
                <a:solidFill>
                  <a:prstClr val="black"/>
                </a:solidFill>
                <a:latin typeface="Trebuchet MS"/>
                <a:ea typeface="+mn-ea"/>
                <a:cs typeface="Trebuchet MS"/>
              </a:rPr>
              <a:t>'</a:t>
            </a:r>
            <a:r>
              <a:rPr sz="1664" kern="1200" spc="95" dirty="0">
                <a:solidFill>
                  <a:prstClr val="black"/>
                </a:solidFill>
                <a:latin typeface="Trebuchet MS"/>
                <a:ea typeface="+mn-ea"/>
                <a:cs typeface="Trebuchet MS"/>
              </a:rPr>
              <a:t>s</a:t>
            </a:r>
            <a:r>
              <a:rPr sz="1664" kern="1200" spc="198"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.do</a:t>
            </a:r>
            <a:r>
              <a:rPr sz="1863" kern="1200" spc="-416" dirty="0">
                <a:solidFill>
                  <a:prstClr val="black"/>
                </a:solidFill>
                <a:latin typeface="Courier New"/>
                <a:ea typeface="+mn-ea"/>
                <a:cs typeface="Courier New"/>
              </a:rPr>
              <a:t> </a:t>
            </a:r>
            <a:r>
              <a:rPr sz="1664" kern="1200" spc="16" dirty="0">
                <a:solidFill>
                  <a:prstClr val="black"/>
                </a:solidFill>
                <a:latin typeface="Trebuchet MS"/>
                <a:ea typeface="+mn-ea"/>
                <a:cs typeface="Trebuchet MS"/>
              </a:rPr>
              <a:t>a</a:t>
            </a:r>
            <a:r>
              <a:rPr sz="1664" kern="1200" spc="59" dirty="0">
                <a:solidFill>
                  <a:prstClr val="black"/>
                </a:solidFill>
                <a:latin typeface="Trebuchet MS"/>
                <a:ea typeface="+mn-ea"/>
                <a:cs typeface="Trebuchet MS"/>
              </a:rPr>
              <a:t>n</a:t>
            </a:r>
            <a:r>
              <a:rPr sz="1664" kern="1200" spc="44" dirty="0">
                <a:solidFill>
                  <a:prstClr val="black"/>
                </a:solidFill>
                <a:latin typeface="Trebuchet MS"/>
                <a:ea typeface="+mn-ea"/>
                <a:cs typeface="Trebuchet MS"/>
              </a:rPr>
              <a:t>d</a:t>
            </a:r>
            <a:r>
              <a:rPr sz="1664" kern="1200" spc="198"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.dta</a:t>
            </a:r>
            <a:r>
              <a:rPr sz="1863" kern="1200" spc="-416" dirty="0">
                <a:solidFill>
                  <a:prstClr val="black"/>
                </a:solidFill>
                <a:latin typeface="Courier New"/>
                <a:ea typeface="+mn-ea"/>
                <a:cs typeface="Courier New"/>
              </a:rPr>
              <a:t> </a:t>
            </a:r>
            <a:r>
              <a:rPr sz="1664" kern="1200" spc="-103" dirty="0">
                <a:solidFill>
                  <a:prstClr val="black"/>
                </a:solidFill>
                <a:latin typeface="Trebuchet MS"/>
                <a:ea typeface="+mn-ea"/>
                <a:cs typeface="Trebuchet MS"/>
              </a:rPr>
              <a:t>f</a:t>
            </a:r>
            <a:r>
              <a:rPr sz="1664" kern="1200" spc="55" dirty="0">
                <a:solidFill>
                  <a:prstClr val="black"/>
                </a:solidFill>
                <a:latin typeface="Trebuchet MS"/>
                <a:ea typeface="+mn-ea"/>
                <a:cs typeface="Trebuchet MS"/>
              </a:rPr>
              <a:t>o</a:t>
            </a:r>
            <a:r>
              <a:rPr sz="1664" kern="1200" spc="4" dirty="0">
                <a:solidFill>
                  <a:prstClr val="black"/>
                </a:solidFill>
                <a:latin typeface="Trebuchet MS"/>
                <a:ea typeface="+mn-ea"/>
                <a:cs typeface="Trebuchet MS"/>
              </a:rPr>
              <a:t>rm</a:t>
            </a:r>
            <a:r>
              <a:rPr sz="1664" kern="1200" spc="16" dirty="0">
                <a:solidFill>
                  <a:prstClr val="black"/>
                </a:solidFill>
                <a:latin typeface="Trebuchet MS"/>
                <a:ea typeface="+mn-ea"/>
                <a:cs typeface="Trebuchet MS"/>
              </a:rPr>
              <a:t>a</a:t>
            </a:r>
            <a:r>
              <a:rPr sz="1664" kern="1200" spc="-95" dirty="0">
                <a:solidFill>
                  <a:prstClr val="black"/>
                </a:solidFill>
                <a:latin typeface="Trebuchet MS"/>
                <a:ea typeface="+mn-ea"/>
                <a:cs typeface="Trebuchet MS"/>
              </a:rPr>
              <a:t>t</a:t>
            </a:r>
            <a:r>
              <a:rPr sz="1664" kern="1200" spc="95" dirty="0">
                <a:solidFill>
                  <a:prstClr val="black"/>
                </a:solidFill>
                <a:latin typeface="Trebuchet MS"/>
                <a:ea typeface="+mn-ea"/>
                <a:cs typeface="Trebuchet MS"/>
              </a:rPr>
              <a:t>s</a:t>
            </a:r>
            <a:r>
              <a:rPr sz="1664" kern="1200" spc="-75" dirty="0">
                <a:solidFill>
                  <a:prstClr val="black"/>
                </a:solidFill>
                <a:latin typeface="Trebuchet MS"/>
                <a:ea typeface="+mn-ea"/>
                <a:cs typeface="Trebuchet MS"/>
              </a:rPr>
              <a:t>)</a:t>
            </a:r>
            <a:r>
              <a:rPr sz="1664" kern="1200" spc="-269" dirty="0">
                <a:solidFill>
                  <a:prstClr val="black"/>
                </a:solidFill>
                <a:latin typeface="Trebuchet MS"/>
                <a:ea typeface="+mn-ea"/>
                <a:cs typeface="Trebuchet MS"/>
              </a:rPr>
              <a:t>,</a:t>
            </a:r>
            <a:r>
              <a:rPr sz="1664" kern="1200" spc="-40" dirty="0">
                <a:solidFill>
                  <a:prstClr val="black"/>
                </a:solidFill>
                <a:latin typeface="Trebuchet MS"/>
                <a:ea typeface="+mn-ea"/>
                <a:cs typeface="Trebuchet MS"/>
              </a:rPr>
              <a:t> </a:t>
            </a:r>
            <a:r>
              <a:rPr sz="1664" kern="1200" spc="95" dirty="0">
                <a:solidFill>
                  <a:prstClr val="black"/>
                </a:solidFill>
                <a:latin typeface="Trebuchet MS"/>
                <a:ea typeface="+mn-ea"/>
                <a:cs typeface="Trebuchet MS"/>
              </a:rPr>
              <a:t>s</a:t>
            </a:r>
            <a:r>
              <a:rPr sz="1664" kern="1200" spc="-16" dirty="0">
                <a:solidFill>
                  <a:prstClr val="black"/>
                </a:solidFill>
                <a:latin typeface="Trebuchet MS"/>
                <a:ea typeface="+mn-ea"/>
                <a:cs typeface="Trebuchet MS"/>
              </a:rPr>
              <a:t>ee</a:t>
            </a:r>
            <a:r>
              <a:rPr sz="1664" kern="1200" spc="-40" dirty="0">
                <a:solidFill>
                  <a:prstClr val="black"/>
                </a:solidFill>
                <a:latin typeface="Trebuchet MS"/>
                <a:ea typeface="+mn-ea"/>
                <a:cs typeface="Trebuchet MS"/>
              </a:rPr>
              <a:t> </a:t>
            </a:r>
            <a:r>
              <a:rPr sz="1664" kern="1200" dirty="0">
                <a:solidFill>
                  <a:srgbClr val="831617"/>
                </a:solidFill>
                <a:latin typeface="SimSun"/>
                <a:ea typeface="+mn-ea"/>
                <a:cs typeface="SimSun"/>
                <a:hlinkClick r:id="rId3"/>
              </a:rPr>
              <a:t>here</a:t>
            </a:r>
            <a:r>
              <a:rPr sz="1664" kern="1200" spc="-269" dirty="0">
                <a:solidFill>
                  <a:prstClr val="black"/>
                </a:solidFill>
                <a:latin typeface="Trebuchet MS"/>
                <a:ea typeface="+mn-ea"/>
                <a:cs typeface="Trebuchet MS"/>
              </a:rPr>
              <a:t>.</a:t>
            </a:r>
            <a:endParaRPr sz="1664" kern="1200">
              <a:solidFill>
                <a:prstClr val="black"/>
              </a:solidFill>
              <a:latin typeface="Trebuchet MS"/>
              <a:ea typeface="+mn-ea"/>
              <a:cs typeface="Trebuchet MS"/>
            </a:endParaRPr>
          </a:p>
          <a:p>
            <a:pPr>
              <a:spcBef>
                <a:spcPts val="20"/>
              </a:spcBef>
              <a:buClrTx/>
            </a:pPr>
            <a:endParaRPr sz="1863" kern="1200">
              <a:solidFill>
                <a:prstClr val="black"/>
              </a:solidFill>
              <a:latin typeface="Trebuchet MS"/>
              <a:ea typeface="+mn-ea"/>
              <a:cs typeface="Trebuchet MS"/>
            </a:endParaRPr>
          </a:p>
          <a:p>
            <a:pPr marL="10066">
              <a:spcBef>
                <a:spcPts val="4"/>
              </a:spcBef>
              <a:buClrTx/>
            </a:pPr>
            <a:r>
              <a:rPr sz="1664" kern="1200" dirty="0">
                <a:solidFill>
                  <a:prstClr val="black"/>
                </a:solidFill>
                <a:latin typeface="Trebuchet MS"/>
                <a:ea typeface="+mn-ea"/>
                <a:cs typeface="Trebuchet MS"/>
              </a:rPr>
              <a:t>Another</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great</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discussion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about</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formats</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dirty="0">
                <a:solidFill>
                  <a:srgbClr val="831617"/>
                </a:solidFill>
                <a:latin typeface="SimSun"/>
                <a:ea typeface="+mn-ea"/>
                <a:cs typeface="SimSun"/>
                <a:hlinkClick r:id="rId4"/>
              </a:rPr>
              <a:t>here</a:t>
            </a:r>
            <a:r>
              <a:rPr sz="1664" kern="1200" spc="-361" dirty="0">
                <a:solidFill>
                  <a:srgbClr val="831617"/>
                </a:solidFill>
                <a:latin typeface="SimSun"/>
                <a:ea typeface="+mn-ea"/>
                <a:cs typeface="SimSun"/>
                <a:hlinkClick r:id="rId4"/>
              </a:rPr>
              <a:t> </a:t>
            </a:r>
            <a:r>
              <a:rPr sz="1664" kern="1200" spc="59" dirty="0">
                <a:solidFill>
                  <a:prstClr val="black"/>
                </a:solidFill>
                <a:latin typeface="Trebuchet MS"/>
                <a:ea typeface="+mn-ea"/>
                <a:cs typeface="Trebuchet MS"/>
              </a:rPr>
              <a:t>on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stackexchange</a:t>
            </a:r>
            <a:endParaRPr sz="1664" kern="1200">
              <a:solidFill>
                <a:prstClr val="black"/>
              </a:solidFill>
              <a:latin typeface="Trebuchet MS"/>
              <a:ea typeface="+mn-ea"/>
              <a:cs typeface="Trebuchet MS"/>
            </a:endParaRPr>
          </a:p>
        </p:txBody>
      </p:sp>
      <p:sp>
        <p:nvSpPr>
          <p:cNvPr id="9" name="object 9"/>
          <p:cNvSpPr txBox="1"/>
          <p:nvPr/>
        </p:nvSpPr>
        <p:spPr>
          <a:xfrm>
            <a:off x="8632692" y="4866504"/>
            <a:ext cx="39356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4" dirty="0">
                <a:solidFill>
                  <a:srgbClr val="262821"/>
                </a:solidFill>
                <a:latin typeface="Trebuchet MS"/>
                <a:ea typeface="+mn-ea"/>
                <a:cs typeface="Trebuchet MS"/>
              </a:rPr>
              <a:pPr marL="30198">
                <a:spcBef>
                  <a:spcPts val="12"/>
                </a:spcBef>
                <a:buClrTx/>
              </a:pPr>
              <a:t>27</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4"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10553027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6024121" cy="519767"/>
          </a:xfrm>
          <a:prstGeom prst="rect">
            <a:avLst/>
          </a:prstGeom>
        </p:spPr>
        <p:txBody>
          <a:bodyPr vert="horz" wrap="square" lIns="0" tIns="12582" rIns="0" bIns="0" rtlCol="0" anchor="ctr">
            <a:spAutoFit/>
          </a:bodyPr>
          <a:lstStyle/>
          <a:p>
            <a:pPr marL="10066">
              <a:lnSpc>
                <a:spcPct val="100000"/>
              </a:lnSpc>
              <a:spcBef>
                <a:spcPts val="99"/>
              </a:spcBef>
            </a:pPr>
            <a:r>
              <a:rPr spc="40" dirty="0"/>
              <a:t>Open-format</a:t>
            </a:r>
            <a:r>
              <a:rPr spc="-107" dirty="0"/>
              <a:t> </a:t>
            </a:r>
            <a:r>
              <a:rPr spc="-52" dirty="0"/>
              <a:t>file</a:t>
            </a:r>
            <a:r>
              <a:rPr spc="-107" dirty="0"/>
              <a:t> </a:t>
            </a:r>
            <a:r>
              <a:rPr spc="52" dirty="0"/>
              <a:t>extensions</a:t>
            </a:r>
          </a:p>
        </p:txBody>
      </p:sp>
      <p:pic>
        <p:nvPicPr>
          <p:cNvPr id="3" name="object 3"/>
          <p:cNvPicPr/>
          <p:nvPr/>
        </p:nvPicPr>
        <p:blipFill>
          <a:blip r:embed="rId2" cstate="print"/>
          <a:stretch>
            <a:fillRect/>
          </a:stretch>
        </p:blipFill>
        <p:spPr>
          <a:xfrm>
            <a:off x="550959" y="1487596"/>
            <a:ext cx="67961" cy="67961"/>
          </a:xfrm>
          <a:prstGeom prst="rect">
            <a:avLst/>
          </a:prstGeom>
        </p:spPr>
      </p:pic>
      <p:sp>
        <p:nvSpPr>
          <p:cNvPr id="4" name="object 4"/>
          <p:cNvSpPr txBox="1"/>
          <p:nvPr/>
        </p:nvSpPr>
        <p:spPr>
          <a:xfrm>
            <a:off x="420073" y="835674"/>
            <a:ext cx="7049917" cy="809037"/>
          </a:xfrm>
          <a:prstGeom prst="rect">
            <a:avLst/>
          </a:prstGeom>
        </p:spPr>
        <p:txBody>
          <a:bodyPr vert="horz" wrap="square" lIns="0" tIns="10066" rIns="0" bIns="0" rtlCol="0">
            <a:spAutoFit/>
          </a:bodyPr>
          <a:lstStyle/>
          <a:p>
            <a:pPr marL="10066">
              <a:spcBef>
                <a:spcPts val="79"/>
              </a:spcBef>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following</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extensions</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not</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tied</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specific</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software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program</a:t>
            </a:r>
            <a:endParaRPr sz="1664" kern="1200">
              <a:solidFill>
                <a:prstClr val="black"/>
              </a:solidFill>
              <a:latin typeface="Trebuchet MS"/>
              <a:ea typeface="+mn-ea"/>
              <a:cs typeface="Trebuchet MS"/>
            </a:endParaRPr>
          </a:p>
          <a:p>
            <a:pPr>
              <a:buClrTx/>
              <a:buFontTx/>
              <a:buNone/>
            </a:pPr>
            <a:endParaRPr sz="1863" kern="1200">
              <a:solidFill>
                <a:prstClr val="black"/>
              </a:solidFill>
              <a:latin typeface="Trebuchet MS"/>
              <a:ea typeface="+mn-ea"/>
              <a:cs typeface="Trebuchet MS"/>
            </a:endParaRPr>
          </a:p>
          <a:p>
            <a:pPr marL="312047">
              <a:buClrTx/>
            </a:pPr>
            <a:r>
              <a:rPr sz="1664" kern="1200" spc="32"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this</a:t>
            </a:r>
            <a:r>
              <a:rPr sz="1664" kern="1200" spc="-36"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sense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they</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"raw"</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can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be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viewed</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any</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sort</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40" dirty="0">
                <a:solidFill>
                  <a:prstClr val="black"/>
                </a:solidFill>
                <a:latin typeface="Trebuchet MS"/>
                <a:ea typeface="+mn-ea"/>
                <a:cs typeface="Trebuchet MS"/>
              </a:rPr>
              <a:t> </a:t>
            </a:r>
            <a:r>
              <a:rPr sz="1664" kern="1200" spc="-79" dirty="0">
                <a:solidFill>
                  <a:prstClr val="black"/>
                </a:solidFill>
                <a:latin typeface="Trebuchet MS"/>
                <a:ea typeface="+mn-ea"/>
                <a:cs typeface="Trebuchet MS"/>
              </a:rPr>
              <a:t>text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editor</a:t>
            </a:r>
            <a:endParaRPr sz="1664" kern="1200">
              <a:solidFill>
                <a:prstClr val="black"/>
              </a:solidFill>
              <a:latin typeface="Trebuchet MS"/>
              <a:ea typeface="+mn-ea"/>
              <a:cs typeface="Trebuchet MS"/>
            </a:endParaRPr>
          </a:p>
        </p:txBody>
      </p:sp>
      <p:pic>
        <p:nvPicPr>
          <p:cNvPr id="5" name="object 5"/>
          <p:cNvPicPr/>
          <p:nvPr/>
        </p:nvPicPr>
        <p:blipFill>
          <a:blip r:embed="rId3" cstate="print"/>
          <a:stretch>
            <a:fillRect/>
          </a:stretch>
        </p:blipFill>
        <p:spPr>
          <a:xfrm>
            <a:off x="8585488" y="1887812"/>
            <a:ext cx="128371" cy="128839"/>
          </a:xfrm>
          <a:prstGeom prst="rect">
            <a:avLst/>
          </a:prstGeom>
        </p:spPr>
      </p:pic>
      <p:pic>
        <p:nvPicPr>
          <p:cNvPr id="6" name="object 6"/>
          <p:cNvPicPr/>
          <p:nvPr/>
        </p:nvPicPr>
        <p:blipFill>
          <a:blip r:embed="rId4" cstate="print"/>
          <a:stretch>
            <a:fillRect/>
          </a:stretch>
        </p:blipFill>
        <p:spPr>
          <a:xfrm>
            <a:off x="8585488" y="4296501"/>
            <a:ext cx="128371" cy="128838"/>
          </a:xfrm>
          <a:prstGeom prst="rect">
            <a:avLst/>
          </a:prstGeom>
        </p:spPr>
      </p:pic>
      <p:graphicFrame>
        <p:nvGraphicFramePr>
          <p:cNvPr id="7" name="object 7"/>
          <p:cNvGraphicFramePr>
            <a:graphicFrameLocks noGrp="1"/>
          </p:cNvGraphicFramePr>
          <p:nvPr/>
        </p:nvGraphicFramePr>
        <p:xfrm>
          <a:off x="445242" y="1891588"/>
          <a:ext cx="8268352" cy="2563614"/>
        </p:xfrm>
        <a:graphic>
          <a:graphicData uri="http://schemas.openxmlformats.org/drawingml/2006/table">
            <a:tbl>
              <a:tblPr firstRow="1" bandRow="1">
                <a:tableStyleId>{2D5ABB26-0587-4C30-8999-92F81FD0307C}</a:tableStyleId>
              </a:tblPr>
              <a:tblGrid>
                <a:gridCol w="709622"/>
                <a:gridCol w="7430395"/>
                <a:gridCol w="128336"/>
              </a:tblGrid>
              <a:tr h="124595">
                <a:tc rowSpan="2">
                  <a:txBody>
                    <a:bodyPr/>
                    <a:lstStyle/>
                    <a:p>
                      <a:pPr marL="50165" marR="52069" indent="252729">
                        <a:lnSpc>
                          <a:spcPts val="1350"/>
                        </a:lnSpc>
                        <a:spcBef>
                          <a:spcPts val="605"/>
                        </a:spcBef>
                      </a:pPr>
                      <a:r>
                        <a:rPr sz="1100" spc="-30" dirty="0">
                          <a:latin typeface="Trebuchet MS"/>
                          <a:cs typeface="Trebuchet MS"/>
                        </a:rPr>
                        <a:t>File </a:t>
                      </a:r>
                      <a:r>
                        <a:rPr sz="1100" spc="-25" dirty="0">
                          <a:latin typeface="Trebuchet MS"/>
                          <a:cs typeface="Trebuchet MS"/>
                        </a:rPr>
                        <a:t> </a:t>
                      </a:r>
                      <a:r>
                        <a:rPr sz="1100" spc="-15" dirty="0">
                          <a:latin typeface="Trebuchet MS"/>
                          <a:cs typeface="Trebuchet MS"/>
                        </a:rPr>
                        <a:t>e</a:t>
                      </a:r>
                      <a:r>
                        <a:rPr sz="1100" dirty="0">
                          <a:latin typeface="Trebuchet MS"/>
                          <a:cs typeface="Trebuchet MS"/>
                        </a:rPr>
                        <a:t>x</a:t>
                      </a:r>
                      <a:r>
                        <a:rPr sz="1100" spc="-25" dirty="0">
                          <a:latin typeface="Trebuchet MS"/>
                          <a:cs typeface="Trebuchet MS"/>
                        </a:rPr>
                        <a:t>t</a:t>
                      </a:r>
                      <a:r>
                        <a:rPr sz="1100" dirty="0">
                          <a:latin typeface="Trebuchet MS"/>
                          <a:cs typeface="Trebuchet MS"/>
                        </a:rPr>
                        <a:t>ension</a:t>
                      </a:r>
                      <a:endParaRPr sz="1100">
                        <a:latin typeface="Trebuchet MS"/>
                        <a:cs typeface="Trebuchet MS"/>
                      </a:endParaRPr>
                    </a:p>
                  </a:txBody>
                  <a:tcPr marL="0" marR="0" marT="60897" marB="0">
                    <a:lnR w="28575">
                      <a:solidFill>
                        <a:srgbClr val="EDEDED"/>
                      </a:solidFill>
                      <a:prstDash val="solid"/>
                    </a:lnR>
                    <a:lnB w="12700">
                      <a:solidFill>
                        <a:srgbClr val="DDDDDD"/>
                      </a:solidFill>
                      <a:prstDash val="solid"/>
                    </a:lnB>
                    <a:solidFill>
                      <a:srgbClr val="FFFFFF"/>
                    </a:solidFill>
                  </a:tcPr>
                </a:tc>
                <a:tc rowSpan="2">
                  <a:txBody>
                    <a:bodyPr/>
                    <a:lstStyle/>
                    <a:p>
                      <a:pPr marR="1270" algn="ctr">
                        <a:lnSpc>
                          <a:spcPct val="100000"/>
                        </a:lnSpc>
                        <a:spcBef>
                          <a:spcPts val="960"/>
                        </a:spcBef>
                      </a:pPr>
                      <a:r>
                        <a:rPr sz="1100" spc="15" dirty="0">
                          <a:latin typeface="Trebuchet MS"/>
                          <a:cs typeface="Trebuchet MS"/>
                        </a:rPr>
                        <a:t>Description</a:t>
                      </a:r>
                      <a:endParaRPr sz="1100">
                        <a:latin typeface="Trebuchet MS"/>
                        <a:cs typeface="Trebuchet MS"/>
                      </a:endParaRPr>
                    </a:p>
                  </a:txBody>
                  <a:tcPr marL="0" marR="0" marT="96629" marB="0">
                    <a:lnL w="28575">
                      <a:solidFill>
                        <a:srgbClr val="EDEDED"/>
                      </a:solidFill>
                      <a:prstDash val="solid"/>
                    </a:lnL>
                    <a:lnR w="53975">
                      <a:solidFill>
                        <a:srgbClr val="FFFFFF"/>
                      </a:solidFill>
                      <a:prstDash val="solid"/>
                    </a:lnR>
                    <a:lnB w="12700">
                      <a:solidFill>
                        <a:srgbClr val="DDDDDD"/>
                      </a:solidFill>
                      <a:prstDash val="solid"/>
                    </a:lnB>
                    <a:solidFill>
                      <a:srgbClr val="FFFFFF"/>
                    </a:solidFill>
                  </a:tcPr>
                </a:tc>
                <a:tc>
                  <a:txBody>
                    <a:bodyPr/>
                    <a:lstStyle/>
                    <a:p>
                      <a:pPr>
                        <a:lnSpc>
                          <a:spcPct val="100000"/>
                        </a:lnSpc>
                      </a:pPr>
                      <a:endParaRPr sz="700">
                        <a:latin typeface="Times New Roman"/>
                        <a:cs typeface="Times New Roman"/>
                      </a:endParaRPr>
                    </a:p>
                  </a:txBody>
                  <a:tcPr marL="0" marR="0" marT="0" marB="0">
                    <a:lnL w="53975">
                      <a:solidFill>
                        <a:srgbClr val="FFFFFF"/>
                      </a:solidFill>
                      <a:prstDash val="solid"/>
                    </a:lnL>
                    <a:solidFill>
                      <a:srgbClr val="FFFDD9"/>
                    </a:solidFill>
                  </a:tcPr>
                </a:tc>
              </a:tr>
              <a:tr h="245415">
                <a:tc vMerge="1">
                  <a:txBody>
                    <a:bodyPr/>
                    <a:lstStyle/>
                    <a:p>
                      <a:endParaRPr/>
                    </a:p>
                  </a:txBody>
                  <a:tcPr marL="0" marR="0" marT="76835" marB="0">
                    <a:lnR w="28575">
                      <a:solidFill>
                        <a:srgbClr val="EDEDED"/>
                      </a:solidFill>
                      <a:prstDash val="solid"/>
                    </a:lnR>
                    <a:lnB w="12700">
                      <a:solidFill>
                        <a:srgbClr val="DDDDDD"/>
                      </a:solidFill>
                      <a:prstDash val="solid"/>
                    </a:lnB>
                    <a:solidFill>
                      <a:srgbClr val="FFFFFF"/>
                    </a:solidFill>
                  </a:tcPr>
                </a:tc>
                <a:tc vMerge="1">
                  <a:txBody>
                    <a:bodyPr/>
                    <a:lstStyle/>
                    <a:p>
                      <a:endParaRPr/>
                    </a:p>
                  </a:txBody>
                  <a:tcPr marL="0" marR="0" marT="121920" marB="0">
                    <a:lnL w="28575">
                      <a:solidFill>
                        <a:srgbClr val="EDEDED"/>
                      </a:solidFill>
                      <a:prstDash val="solid"/>
                    </a:lnL>
                    <a:lnR w="53975">
                      <a:solidFill>
                        <a:srgbClr val="FFFFFF"/>
                      </a:solidFill>
                      <a:prstDash val="solid"/>
                    </a:lnR>
                    <a:lnB w="12700">
                      <a:solidFill>
                        <a:srgbClr val="DDDDDD"/>
                      </a:solidFill>
                      <a:prstDash val="solid"/>
                    </a:lnB>
                    <a:solidFill>
                      <a:srgbClr val="FFFFFF"/>
                    </a:solidFill>
                  </a:tcPr>
                </a:tc>
                <a:tc rowSpan="6">
                  <a:txBody>
                    <a:bodyPr/>
                    <a:lstStyle/>
                    <a:p>
                      <a:pPr>
                        <a:lnSpc>
                          <a:spcPct val="100000"/>
                        </a:lnSpc>
                      </a:pPr>
                      <a:endParaRPr sz="1200">
                        <a:latin typeface="Times New Roman"/>
                        <a:cs typeface="Times New Roman"/>
                      </a:endParaRPr>
                    </a:p>
                  </a:txBody>
                  <a:tcPr marL="0" marR="0" marT="0" marB="0">
                    <a:lnL w="53975">
                      <a:solidFill>
                        <a:srgbClr val="FFFFFF"/>
                      </a:solidFill>
                      <a:prstDash val="solid"/>
                    </a:lnL>
                    <a:solidFill>
                      <a:srgbClr val="CCCCCC"/>
                    </a:solidFill>
                  </a:tcPr>
                </a:tc>
              </a:tr>
              <a:tr h="237864">
                <a:tc>
                  <a:txBody>
                    <a:bodyPr/>
                    <a:lstStyle/>
                    <a:p>
                      <a:pPr marL="47625">
                        <a:lnSpc>
                          <a:spcPct val="100000"/>
                        </a:lnSpc>
                        <a:spcBef>
                          <a:spcPts val="285"/>
                        </a:spcBef>
                      </a:pPr>
                      <a:r>
                        <a:rPr sz="1100" spc="-30" dirty="0">
                          <a:latin typeface="Trebuchet MS"/>
                          <a:cs typeface="Trebuchet MS"/>
                        </a:rPr>
                        <a:t>CSV</a:t>
                      </a:r>
                      <a:endParaRPr sz="1100">
                        <a:latin typeface="Trebuchet MS"/>
                        <a:cs typeface="Trebuchet MS"/>
                      </a:endParaRPr>
                    </a:p>
                  </a:txBody>
                  <a:tcPr marL="0" marR="0" marT="28687" marB="0">
                    <a:lnR w="28575">
                      <a:solidFill>
                        <a:srgbClr val="EDEDED"/>
                      </a:solidFill>
                      <a:prstDash val="solid"/>
                    </a:lnR>
                    <a:lnT w="12700">
                      <a:solidFill>
                        <a:srgbClr val="DDDDDD"/>
                      </a:solidFill>
                      <a:prstDash val="solid"/>
                    </a:lnT>
                    <a:lnB w="28575">
                      <a:solidFill>
                        <a:srgbClr val="FFFFFF"/>
                      </a:solidFill>
                      <a:prstDash val="solid"/>
                    </a:lnB>
                    <a:solidFill>
                      <a:srgbClr val="FFFFFF"/>
                    </a:solidFill>
                  </a:tcPr>
                </a:tc>
                <a:tc>
                  <a:txBody>
                    <a:bodyPr/>
                    <a:lstStyle/>
                    <a:p>
                      <a:pPr marL="57150">
                        <a:lnSpc>
                          <a:spcPct val="100000"/>
                        </a:lnSpc>
                        <a:spcBef>
                          <a:spcPts val="285"/>
                        </a:spcBef>
                      </a:pPr>
                      <a:r>
                        <a:rPr sz="1100" spc="5" dirty="0">
                          <a:latin typeface="Trebuchet MS"/>
                          <a:cs typeface="Trebuchet MS"/>
                        </a:rPr>
                        <a:t>Comma</a:t>
                      </a:r>
                      <a:r>
                        <a:rPr sz="1100" spc="-35" dirty="0">
                          <a:latin typeface="Trebuchet MS"/>
                          <a:cs typeface="Trebuchet MS"/>
                        </a:rPr>
                        <a:t> </a:t>
                      </a:r>
                      <a:r>
                        <a:rPr sz="1100" spc="-5" dirty="0">
                          <a:latin typeface="Trebuchet MS"/>
                          <a:cs typeface="Trebuchet MS"/>
                        </a:rPr>
                        <a:t>separated</a:t>
                      </a:r>
                      <a:r>
                        <a:rPr sz="1100" spc="-35" dirty="0">
                          <a:latin typeface="Trebuchet MS"/>
                          <a:cs typeface="Trebuchet MS"/>
                        </a:rPr>
                        <a:t> </a:t>
                      </a:r>
                      <a:r>
                        <a:rPr sz="1100" spc="-25" dirty="0">
                          <a:latin typeface="Trebuchet MS"/>
                          <a:cs typeface="Trebuchet MS"/>
                        </a:rPr>
                        <a:t>values;</a:t>
                      </a:r>
                      <a:r>
                        <a:rPr sz="1100" spc="-35" dirty="0">
                          <a:latin typeface="Trebuchet MS"/>
                          <a:cs typeface="Trebuchet MS"/>
                        </a:rPr>
                        <a:t> </a:t>
                      </a:r>
                      <a:r>
                        <a:rPr sz="1100" spc="-5" dirty="0">
                          <a:latin typeface="Trebuchet MS"/>
                          <a:cs typeface="Trebuchet MS"/>
                        </a:rPr>
                        <a:t>data</a:t>
                      </a:r>
                      <a:r>
                        <a:rPr sz="1100" spc="-35" dirty="0">
                          <a:latin typeface="Trebuchet MS"/>
                          <a:cs typeface="Trebuchet MS"/>
                        </a:rPr>
                        <a:t> </a:t>
                      </a:r>
                      <a:r>
                        <a:rPr sz="1100" spc="30" dirty="0">
                          <a:latin typeface="Trebuchet MS"/>
                          <a:cs typeface="Trebuchet MS"/>
                        </a:rPr>
                        <a:t>is</a:t>
                      </a:r>
                      <a:r>
                        <a:rPr sz="1100" spc="-35" dirty="0">
                          <a:latin typeface="Trebuchet MS"/>
                          <a:cs typeface="Trebuchet MS"/>
                        </a:rPr>
                        <a:t> </a:t>
                      </a:r>
                      <a:r>
                        <a:rPr sz="1100" spc="15" dirty="0">
                          <a:latin typeface="Trebuchet MS"/>
                          <a:cs typeface="Trebuchet MS"/>
                        </a:rPr>
                        <a:t>in</a:t>
                      </a:r>
                      <a:r>
                        <a:rPr sz="1100" spc="-30" dirty="0">
                          <a:latin typeface="Trebuchet MS"/>
                          <a:cs typeface="Trebuchet MS"/>
                        </a:rPr>
                        <a:t> </a:t>
                      </a:r>
                      <a:r>
                        <a:rPr sz="1100" spc="-5" dirty="0">
                          <a:latin typeface="Trebuchet MS"/>
                          <a:cs typeface="Trebuchet MS"/>
                        </a:rPr>
                        <a:t>tabular</a:t>
                      </a:r>
                      <a:r>
                        <a:rPr sz="1100" spc="-35" dirty="0">
                          <a:latin typeface="Trebuchet MS"/>
                          <a:cs typeface="Trebuchet MS"/>
                        </a:rPr>
                        <a:t> </a:t>
                      </a:r>
                      <a:r>
                        <a:rPr sz="1100" spc="-10" dirty="0">
                          <a:latin typeface="Trebuchet MS"/>
                          <a:cs typeface="Trebuchet MS"/>
                        </a:rPr>
                        <a:t>form</a:t>
                      </a:r>
                      <a:r>
                        <a:rPr sz="1100" spc="-35" dirty="0">
                          <a:latin typeface="Trebuchet MS"/>
                          <a:cs typeface="Trebuchet MS"/>
                        </a:rPr>
                        <a:t> </a:t>
                      </a:r>
                      <a:r>
                        <a:rPr sz="1100" spc="-30" dirty="0">
                          <a:latin typeface="Trebuchet MS"/>
                          <a:cs typeface="Trebuchet MS"/>
                        </a:rPr>
                        <a:t>with</a:t>
                      </a:r>
                      <a:r>
                        <a:rPr sz="1100" spc="-35" dirty="0">
                          <a:latin typeface="Trebuchet MS"/>
                          <a:cs typeface="Trebuchet MS"/>
                        </a:rPr>
                        <a:t> </a:t>
                      </a:r>
                      <a:r>
                        <a:rPr sz="1100" spc="15" dirty="0">
                          <a:latin typeface="Trebuchet MS"/>
                          <a:cs typeface="Trebuchet MS"/>
                        </a:rPr>
                        <a:t>column</a:t>
                      </a:r>
                      <a:r>
                        <a:rPr sz="1100" spc="-35" dirty="0">
                          <a:latin typeface="Trebuchet MS"/>
                          <a:cs typeface="Trebuchet MS"/>
                        </a:rPr>
                        <a:t> </a:t>
                      </a:r>
                      <a:r>
                        <a:rPr sz="1100" dirty="0">
                          <a:latin typeface="Trebuchet MS"/>
                          <a:cs typeface="Trebuchet MS"/>
                        </a:rPr>
                        <a:t>breaks</a:t>
                      </a:r>
                      <a:r>
                        <a:rPr sz="1100" spc="-30" dirty="0">
                          <a:latin typeface="Trebuchet MS"/>
                          <a:cs typeface="Trebuchet MS"/>
                        </a:rPr>
                        <a:t> </a:t>
                      </a:r>
                      <a:r>
                        <a:rPr sz="1100" dirty="0">
                          <a:latin typeface="Trebuchet MS"/>
                          <a:cs typeface="Trebuchet MS"/>
                        </a:rPr>
                        <a:t>marked</a:t>
                      </a:r>
                      <a:r>
                        <a:rPr sz="1100" spc="-35" dirty="0">
                          <a:latin typeface="Trebuchet MS"/>
                          <a:cs typeface="Trebuchet MS"/>
                        </a:rPr>
                        <a:t> </a:t>
                      </a:r>
                      <a:r>
                        <a:rPr sz="1100" spc="-5" dirty="0">
                          <a:latin typeface="Trebuchet MS"/>
                          <a:cs typeface="Trebuchet MS"/>
                        </a:rPr>
                        <a:t>by</a:t>
                      </a:r>
                      <a:r>
                        <a:rPr sz="1100" spc="-35" dirty="0">
                          <a:latin typeface="Trebuchet MS"/>
                          <a:cs typeface="Trebuchet MS"/>
                        </a:rPr>
                        <a:t> </a:t>
                      </a:r>
                      <a:r>
                        <a:rPr sz="1100" spc="20" dirty="0">
                          <a:latin typeface="Trebuchet MS"/>
                          <a:cs typeface="Trebuchet MS"/>
                        </a:rPr>
                        <a:t>commas</a:t>
                      </a:r>
                      <a:endParaRPr sz="1100">
                        <a:latin typeface="Trebuchet MS"/>
                        <a:cs typeface="Trebuchet MS"/>
                      </a:endParaRPr>
                    </a:p>
                  </a:txBody>
                  <a:tcPr marL="0" marR="0" marT="28687" marB="0">
                    <a:lnL w="28575">
                      <a:solidFill>
                        <a:srgbClr val="EDEDED"/>
                      </a:solidFill>
                      <a:prstDash val="solid"/>
                    </a:lnL>
                    <a:lnR w="53975">
                      <a:solidFill>
                        <a:srgbClr val="FFFFFF"/>
                      </a:solidFill>
                      <a:prstDash val="solid"/>
                    </a:lnR>
                    <a:lnT w="12700">
                      <a:solidFill>
                        <a:srgbClr val="DDDDDD"/>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CCCCCC"/>
                    </a:solidFill>
                  </a:tcPr>
                </a:tc>
              </a:tr>
              <a:tr h="226537">
                <a:tc>
                  <a:txBody>
                    <a:bodyPr/>
                    <a:lstStyle/>
                    <a:p>
                      <a:pPr marL="47625">
                        <a:lnSpc>
                          <a:spcPct val="100000"/>
                        </a:lnSpc>
                        <a:spcBef>
                          <a:spcPts val="175"/>
                        </a:spcBef>
                      </a:pPr>
                      <a:r>
                        <a:rPr sz="1100" spc="-55" dirty="0">
                          <a:latin typeface="Trebuchet MS"/>
                          <a:cs typeface="Trebuchet MS"/>
                        </a:rPr>
                        <a:t>TSV</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50" dirty="0">
                          <a:latin typeface="Trebuchet MS"/>
                          <a:cs typeface="Trebuchet MS"/>
                        </a:rPr>
                        <a:t>Tab</a:t>
                      </a:r>
                      <a:r>
                        <a:rPr sz="1100" spc="-35" dirty="0">
                          <a:latin typeface="Trebuchet MS"/>
                          <a:cs typeface="Trebuchet MS"/>
                        </a:rPr>
                        <a:t> </a:t>
                      </a:r>
                      <a:r>
                        <a:rPr sz="1100" spc="-5" dirty="0">
                          <a:latin typeface="Trebuchet MS"/>
                          <a:cs typeface="Trebuchet MS"/>
                        </a:rPr>
                        <a:t>separated</a:t>
                      </a:r>
                      <a:r>
                        <a:rPr sz="1100" spc="-35" dirty="0">
                          <a:latin typeface="Trebuchet MS"/>
                          <a:cs typeface="Trebuchet MS"/>
                        </a:rPr>
                        <a:t> </a:t>
                      </a:r>
                      <a:r>
                        <a:rPr sz="1100" spc="-25" dirty="0">
                          <a:latin typeface="Trebuchet MS"/>
                          <a:cs typeface="Trebuchet MS"/>
                        </a:rPr>
                        <a:t>values;</a:t>
                      </a:r>
                      <a:r>
                        <a:rPr sz="1100" spc="-35" dirty="0">
                          <a:latin typeface="Trebuchet MS"/>
                          <a:cs typeface="Trebuchet MS"/>
                        </a:rPr>
                        <a:t> </a:t>
                      </a:r>
                      <a:r>
                        <a:rPr sz="1100" spc="-5" dirty="0">
                          <a:latin typeface="Trebuchet MS"/>
                          <a:cs typeface="Trebuchet MS"/>
                        </a:rPr>
                        <a:t>data</a:t>
                      </a:r>
                      <a:r>
                        <a:rPr sz="1100" spc="-35" dirty="0">
                          <a:latin typeface="Trebuchet MS"/>
                          <a:cs typeface="Trebuchet MS"/>
                        </a:rPr>
                        <a:t> </a:t>
                      </a:r>
                      <a:r>
                        <a:rPr sz="1100" spc="30" dirty="0">
                          <a:latin typeface="Trebuchet MS"/>
                          <a:cs typeface="Trebuchet MS"/>
                        </a:rPr>
                        <a:t>is</a:t>
                      </a:r>
                      <a:r>
                        <a:rPr sz="1100" spc="-35" dirty="0">
                          <a:latin typeface="Trebuchet MS"/>
                          <a:cs typeface="Trebuchet MS"/>
                        </a:rPr>
                        <a:t> </a:t>
                      </a:r>
                      <a:r>
                        <a:rPr sz="1100" spc="15" dirty="0">
                          <a:latin typeface="Trebuchet MS"/>
                          <a:cs typeface="Trebuchet MS"/>
                        </a:rPr>
                        <a:t>in</a:t>
                      </a:r>
                      <a:r>
                        <a:rPr sz="1100" spc="-35" dirty="0">
                          <a:latin typeface="Trebuchet MS"/>
                          <a:cs typeface="Trebuchet MS"/>
                        </a:rPr>
                        <a:t> </a:t>
                      </a:r>
                      <a:r>
                        <a:rPr sz="1100" spc="-5" dirty="0">
                          <a:latin typeface="Trebuchet MS"/>
                          <a:cs typeface="Trebuchet MS"/>
                        </a:rPr>
                        <a:t>tabular</a:t>
                      </a:r>
                      <a:r>
                        <a:rPr sz="1100" spc="-35" dirty="0">
                          <a:latin typeface="Trebuchet MS"/>
                          <a:cs typeface="Trebuchet MS"/>
                        </a:rPr>
                        <a:t> </a:t>
                      </a:r>
                      <a:r>
                        <a:rPr sz="1100" spc="-10" dirty="0">
                          <a:latin typeface="Trebuchet MS"/>
                          <a:cs typeface="Trebuchet MS"/>
                        </a:rPr>
                        <a:t>form</a:t>
                      </a:r>
                      <a:r>
                        <a:rPr sz="1100" spc="-35" dirty="0">
                          <a:latin typeface="Trebuchet MS"/>
                          <a:cs typeface="Trebuchet MS"/>
                        </a:rPr>
                        <a:t> </a:t>
                      </a:r>
                      <a:r>
                        <a:rPr sz="1100" spc="-30" dirty="0">
                          <a:latin typeface="Trebuchet MS"/>
                          <a:cs typeface="Trebuchet MS"/>
                        </a:rPr>
                        <a:t>with</a:t>
                      </a:r>
                      <a:r>
                        <a:rPr sz="1100" spc="-35" dirty="0">
                          <a:latin typeface="Trebuchet MS"/>
                          <a:cs typeface="Trebuchet MS"/>
                        </a:rPr>
                        <a:t> </a:t>
                      </a:r>
                      <a:r>
                        <a:rPr sz="1100" spc="15" dirty="0">
                          <a:latin typeface="Trebuchet MS"/>
                          <a:cs typeface="Trebuchet MS"/>
                        </a:rPr>
                        <a:t>column</a:t>
                      </a:r>
                      <a:r>
                        <a:rPr sz="1100" spc="-30" dirty="0">
                          <a:latin typeface="Trebuchet MS"/>
                          <a:cs typeface="Trebuchet MS"/>
                        </a:rPr>
                        <a:t> </a:t>
                      </a:r>
                      <a:r>
                        <a:rPr sz="1100" dirty="0">
                          <a:latin typeface="Trebuchet MS"/>
                          <a:cs typeface="Trebuchet MS"/>
                        </a:rPr>
                        <a:t>breaks</a:t>
                      </a:r>
                      <a:r>
                        <a:rPr sz="1100" spc="-35" dirty="0">
                          <a:latin typeface="Trebuchet MS"/>
                          <a:cs typeface="Trebuchet MS"/>
                        </a:rPr>
                        <a:t> </a:t>
                      </a:r>
                      <a:r>
                        <a:rPr sz="1100" dirty="0">
                          <a:latin typeface="Trebuchet MS"/>
                          <a:cs typeface="Trebuchet MS"/>
                        </a:rPr>
                        <a:t>marked</a:t>
                      </a:r>
                      <a:r>
                        <a:rPr sz="1100" spc="-35" dirty="0">
                          <a:latin typeface="Trebuchet MS"/>
                          <a:cs typeface="Trebuchet MS"/>
                        </a:rPr>
                        <a:t> </a:t>
                      </a:r>
                      <a:r>
                        <a:rPr sz="1100" spc="-5" dirty="0">
                          <a:latin typeface="Trebuchet MS"/>
                          <a:cs typeface="Trebuchet MS"/>
                        </a:rPr>
                        <a:t>by</a:t>
                      </a:r>
                      <a:r>
                        <a:rPr sz="1100" spc="-35" dirty="0">
                          <a:latin typeface="Trebuchet MS"/>
                          <a:cs typeface="Trebuchet MS"/>
                        </a:rPr>
                        <a:t> </a:t>
                      </a:r>
                      <a:r>
                        <a:rPr sz="1100" spc="10" dirty="0">
                          <a:latin typeface="Trebuchet MS"/>
                          <a:cs typeface="Trebuchet MS"/>
                        </a:rPr>
                        <a:t>tabs</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CCCCCC"/>
                    </a:solidFill>
                  </a:tcPr>
                </a:tc>
              </a:tr>
              <a:tr h="226537">
                <a:tc>
                  <a:txBody>
                    <a:bodyPr/>
                    <a:lstStyle/>
                    <a:p>
                      <a:pPr marL="47625">
                        <a:lnSpc>
                          <a:spcPct val="100000"/>
                        </a:lnSpc>
                        <a:spcBef>
                          <a:spcPts val="175"/>
                        </a:spcBef>
                      </a:pPr>
                      <a:r>
                        <a:rPr sz="1100" spc="-75" dirty="0">
                          <a:latin typeface="Trebuchet MS"/>
                          <a:cs typeface="Trebuchet MS"/>
                        </a:rPr>
                        <a:t>DAT</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15" dirty="0">
                          <a:latin typeface="Trebuchet MS"/>
                          <a:cs typeface="Trebuchet MS"/>
                        </a:rPr>
                        <a:t>Tab-delimited</a:t>
                      </a:r>
                      <a:r>
                        <a:rPr sz="1100" spc="-40" dirty="0">
                          <a:latin typeface="Trebuchet MS"/>
                          <a:cs typeface="Trebuchet MS"/>
                        </a:rPr>
                        <a:t> </a:t>
                      </a:r>
                      <a:r>
                        <a:rPr sz="1100" spc="-5" dirty="0">
                          <a:latin typeface="Trebuchet MS"/>
                          <a:cs typeface="Trebuchet MS"/>
                        </a:rPr>
                        <a:t>tabular</a:t>
                      </a:r>
                      <a:r>
                        <a:rPr sz="1100" spc="-40" dirty="0">
                          <a:latin typeface="Trebuchet MS"/>
                          <a:cs typeface="Trebuchet MS"/>
                        </a:rPr>
                        <a:t> </a:t>
                      </a:r>
                      <a:r>
                        <a:rPr sz="1100" spc="-5" dirty="0">
                          <a:latin typeface="Trebuchet MS"/>
                          <a:cs typeface="Trebuchet MS"/>
                        </a:rPr>
                        <a:t>data</a:t>
                      </a:r>
                      <a:r>
                        <a:rPr sz="1100" spc="-40" dirty="0">
                          <a:latin typeface="Trebuchet MS"/>
                          <a:cs typeface="Trebuchet MS"/>
                        </a:rPr>
                        <a:t> </a:t>
                      </a:r>
                      <a:r>
                        <a:rPr sz="1100" spc="-15" dirty="0">
                          <a:latin typeface="Trebuchet MS"/>
                          <a:cs typeface="Trebuchet MS"/>
                        </a:rPr>
                        <a:t>(ASCII</a:t>
                      </a:r>
                      <a:r>
                        <a:rPr sz="1100" spc="-35" dirty="0">
                          <a:latin typeface="Trebuchet MS"/>
                          <a:cs typeface="Trebuchet MS"/>
                        </a:rPr>
                        <a:t> </a:t>
                      </a:r>
                      <a:r>
                        <a:rPr sz="1100" spc="-50" dirty="0">
                          <a:latin typeface="Trebuchet MS"/>
                          <a:cs typeface="Trebuchet MS"/>
                        </a:rPr>
                        <a:t>file)</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CCCCCC"/>
                    </a:solidFill>
                  </a:tcPr>
                </a:tc>
              </a:tr>
              <a:tr h="226537">
                <a:tc>
                  <a:txBody>
                    <a:bodyPr/>
                    <a:lstStyle/>
                    <a:p>
                      <a:pPr marL="47625">
                        <a:lnSpc>
                          <a:spcPct val="100000"/>
                        </a:lnSpc>
                        <a:spcBef>
                          <a:spcPts val="175"/>
                        </a:spcBef>
                      </a:pPr>
                      <a:r>
                        <a:rPr sz="1100" spc="-100" dirty="0">
                          <a:latin typeface="Trebuchet MS"/>
                          <a:cs typeface="Trebuchet MS"/>
                        </a:rPr>
                        <a:t>TXT</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dirty="0">
                          <a:latin typeface="Trebuchet MS"/>
                          <a:cs typeface="Trebuchet MS"/>
                        </a:rPr>
                        <a:t>Plain</a:t>
                      </a:r>
                      <a:r>
                        <a:rPr sz="1100" spc="-30" dirty="0">
                          <a:latin typeface="Trebuchet MS"/>
                          <a:cs typeface="Trebuchet MS"/>
                        </a:rPr>
                        <a:t> </a:t>
                      </a:r>
                      <a:r>
                        <a:rPr sz="1100" spc="-100" dirty="0">
                          <a:latin typeface="Trebuchet MS"/>
                          <a:cs typeface="Trebuchet MS"/>
                        </a:rPr>
                        <a:t>text;</a:t>
                      </a:r>
                      <a:r>
                        <a:rPr sz="1100" spc="-30" dirty="0">
                          <a:latin typeface="Trebuchet MS"/>
                          <a:cs typeface="Trebuchet MS"/>
                        </a:rPr>
                        <a:t> </a:t>
                      </a:r>
                      <a:r>
                        <a:rPr sz="1100" spc="5" dirty="0">
                          <a:latin typeface="Trebuchet MS"/>
                          <a:cs typeface="Trebuchet MS"/>
                        </a:rPr>
                        <a:t>not</a:t>
                      </a:r>
                      <a:r>
                        <a:rPr sz="1100" spc="-30" dirty="0">
                          <a:latin typeface="Trebuchet MS"/>
                          <a:cs typeface="Trebuchet MS"/>
                        </a:rPr>
                        <a:t> </a:t>
                      </a:r>
                      <a:r>
                        <a:rPr sz="1100" spc="-5" dirty="0">
                          <a:latin typeface="Trebuchet MS"/>
                          <a:cs typeface="Trebuchet MS"/>
                        </a:rPr>
                        <a:t>organized</a:t>
                      </a:r>
                      <a:r>
                        <a:rPr sz="1100" spc="-30" dirty="0">
                          <a:latin typeface="Trebuchet MS"/>
                          <a:cs typeface="Trebuchet MS"/>
                        </a:rPr>
                        <a:t> </a:t>
                      </a:r>
                      <a:r>
                        <a:rPr sz="1100" spc="15" dirty="0">
                          <a:latin typeface="Trebuchet MS"/>
                          <a:cs typeface="Trebuchet MS"/>
                        </a:rPr>
                        <a:t>in</a:t>
                      </a:r>
                      <a:r>
                        <a:rPr sz="1100" spc="-30" dirty="0">
                          <a:latin typeface="Trebuchet MS"/>
                          <a:cs typeface="Trebuchet MS"/>
                        </a:rPr>
                        <a:t> </a:t>
                      </a:r>
                      <a:r>
                        <a:rPr sz="1100" spc="5" dirty="0">
                          <a:latin typeface="Trebuchet MS"/>
                          <a:cs typeface="Trebuchet MS"/>
                        </a:rPr>
                        <a:t>any</a:t>
                      </a:r>
                      <a:r>
                        <a:rPr sz="1100" spc="-30" dirty="0">
                          <a:latin typeface="Trebuchet MS"/>
                          <a:cs typeface="Trebuchet MS"/>
                        </a:rPr>
                        <a:t> </a:t>
                      </a:r>
                      <a:r>
                        <a:rPr sz="1100" spc="-15" dirty="0">
                          <a:latin typeface="Trebuchet MS"/>
                          <a:cs typeface="Trebuchet MS"/>
                        </a:rPr>
                        <a:t>specific</a:t>
                      </a:r>
                      <a:r>
                        <a:rPr sz="1100" spc="-30" dirty="0">
                          <a:latin typeface="Trebuchet MS"/>
                          <a:cs typeface="Trebuchet MS"/>
                        </a:rPr>
                        <a:t> </a:t>
                      </a:r>
                      <a:r>
                        <a:rPr sz="1100" spc="15" dirty="0">
                          <a:latin typeface="Trebuchet MS"/>
                          <a:cs typeface="Trebuchet MS"/>
                        </a:rPr>
                        <a:t>manner</a:t>
                      </a:r>
                      <a:r>
                        <a:rPr sz="1100" spc="-25" dirty="0">
                          <a:latin typeface="Trebuchet MS"/>
                          <a:cs typeface="Trebuchet MS"/>
                        </a:rPr>
                        <a:t> </a:t>
                      </a:r>
                      <a:r>
                        <a:rPr sz="1100" spc="5" dirty="0">
                          <a:latin typeface="Trebuchet MS"/>
                          <a:cs typeface="Trebuchet MS"/>
                        </a:rPr>
                        <a:t>(though</a:t>
                      </a:r>
                      <a:r>
                        <a:rPr sz="1100" spc="-30" dirty="0">
                          <a:latin typeface="Trebuchet MS"/>
                          <a:cs typeface="Trebuchet MS"/>
                        </a:rPr>
                        <a:t> </a:t>
                      </a:r>
                      <a:r>
                        <a:rPr sz="1100" spc="10" dirty="0">
                          <a:latin typeface="Trebuchet MS"/>
                          <a:cs typeface="Trebuchet MS"/>
                        </a:rPr>
                        <a:t>usually</a:t>
                      </a:r>
                      <a:r>
                        <a:rPr sz="1100" spc="-30" dirty="0">
                          <a:latin typeface="Trebuchet MS"/>
                          <a:cs typeface="Trebuchet MS"/>
                        </a:rPr>
                        <a:t> </a:t>
                      </a:r>
                      <a:r>
                        <a:rPr sz="1100" spc="25" dirty="0">
                          <a:latin typeface="Trebuchet MS"/>
                          <a:cs typeface="Trebuchet MS"/>
                        </a:rPr>
                        <a:t>columns</a:t>
                      </a:r>
                      <a:r>
                        <a:rPr sz="1100" spc="-30" dirty="0">
                          <a:latin typeface="Trebuchet MS"/>
                          <a:cs typeface="Trebuchet MS"/>
                        </a:rPr>
                        <a:t> </a:t>
                      </a:r>
                      <a:r>
                        <a:rPr sz="1100" spc="-25" dirty="0">
                          <a:latin typeface="Trebuchet MS"/>
                          <a:cs typeface="Trebuchet MS"/>
                        </a:rPr>
                        <a:t>are</a:t>
                      </a:r>
                      <a:r>
                        <a:rPr sz="1100" spc="-30" dirty="0">
                          <a:latin typeface="Trebuchet MS"/>
                          <a:cs typeface="Trebuchet MS"/>
                        </a:rPr>
                        <a:t> </a:t>
                      </a:r>
                      <a:r>
                        <a:rPr sz="1100" spc="-10" dirty="0">
                          <a:latin typeface="Trebuchet MS"/>
                          <a:cs typeface="Trebuchet MS"/>
                        </a:rPr>
                        <a:t>delimited</a:t>
                      </a:r>
                      <a:r>
                        <a:rPr sz="1100" spc="-30" dirty="0">
                          <a:latin typeface="Trebuchet MS"/>
                          <a:cs typeface="Trebuchet MS"/>
                        </a:rPr>
                        <a:t> with </a:t>
                      </a:r>
                      <a:r>
                        <a:rPr sz="1100" spc="10" dirty="0">
                          <a:latin typeface="Trebuchet MS"/>
                          <a:cs typeface="Trebuchet MS"/>
                        </a:rPr>
                        <a:t>tabs</a:t>
                      </a:r>
                      <a:r>
                        <a:rPr sz="1100" spc="-25" dirty="0">
                          <a:latin typeface="Trebuchet MS"/>
                          <a:cs typeface="Trebuchet MS"/>
                        </a:rPr>
                        <a:t> </a:t>
                      </a:r>
                      <a:r>
                        <a:rPr sz="1100" spc="10" dirty="0">
                          <a:latin typeface="Trebuchet MS"/>
                          <a:cs typeface="Trebuchet MS"/>
                        </a:rPr>
                        <a:t>or</a:t>
                      </a:r>
                      <a:r>
                        <a:rPr sz="1100" spc="-30" dirty="0">
                          <a:latin typeface="Trebuchet MS"/>
                          <a:cs typeface="Trebuchet MS"/>
                        </a:rPr>
                        <a:t> </a:t>
                      </a:r>
                      <a:r>
                        <a:rPr sz="1100" spc="10" dirty="0">
                          <a:latin typeface="Trebuchet MS"/>
                          <a:cs typeface="Trebuchet MS"/>
                        </a:rPr>
                        <a:t>commsa)</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CCCCCC"/>
                    </a:solidFill>
                  </a:tcPr>
                </a:tc>
              </a:tr>
              <a:tr h="83063">
                <a:tc rowSpan="2">
                  <a:txBody>
                    <a:bodyPr/>
                    <a:lstStyle/>
                    <a:p>
                      <a:pPr marL="47625">
                        <a:lnSpc>
                          <a:spcPct val="100000"/>
                        </a:lnSpc>
                        <a:spcBef>
                          <a:spcPts val="175"/>
                        </a:spcBef>
                      </a:pPr>
                      <a:r>
                        <a:rPr sz="1100" spc="-10" dirty="0">
                          <a:latin typeface="Trebuchet MS"/>
                          <a:cs typeface="Trebuchet MS"/>
                        </a:rPr>
                        <a:t>XML</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rowSpan="2">
                  <a:txBody>
                    <a:bodyPr/>
                    <a:lstStyle/>
                    <a:p>
                      <a:pPr marL="57150">
                        <a:lnSpc>
                          <a:spcPct val="100000"/>
                        </a:lnSpc>
                        <a:spcBef>
                          <a:spcPts val="175"/>
                        </a:spcBef>
                      </a:pPr>
                      <a:r>
                        <a:rPr sz="1100" spc="-10" dirty="0">
                          <a:latin typeface="Trebuchet MS"/>
                          <a:cs typeface="Trebuchet MS"/>
                        </a:rPr>
                        <a:t>eXtensible</a:t>
                      </a:r>
                      <a:r>
                        <a:rPr sz="1100" spc="-35" dirty="0">
                          <a:latin typeface="Trebuchet MS"/>
                          <a:cs typeface="Trebuchet MS"/>
                        </a:rPr>
                        <a:t> </a:t>
                      </a:r>
                      <a:r>
                        <a:rPr sz="1100" spc="20" dirty="0">
                          <a:latin typeface="Trebuchet MS"/>
                          <a:cs typeface="Trebuchet MS"/>
                        </a:rPr>
                        <a:t>Markup</a:t>
                      </a:r>
                      <a:r>
                        <a:rPr sz="1100" spc="-35" dirty="0">
                          <a:latin typeface="Trebuchet MS"/>
                          <a:cs typeface="Trebuchet MS"/>
                        </a:rPr>
                        <a:t> </a:t>
                      </a:r>
                      <a:r>
                        <a:rPr sz="1100" spc="-25" dirty="0">
                          <a:latin typeface="Trebuchet MS"/>
                          <a:cs typeface="Trebuchet MS"/>
                        </a:rPr>
                        <a:t>Language;</a:t>
                      </a:r>
                      <a:r>
                        <a:rPr sz="1100" spc="-35" dirty="0">
                          <a:latin typeface="Trebuchet MS"/>
                          <a:cs typeface="Trebuchet MS"/>
                        </a:rPr>
                        <a:t> </a:t>
                      </a:r>
                      <a:r>
                        <a:rPr sz="1100" spc="-5" dirty="0">
                          <a:latin typeface="Trebuchet MS"/>
                          <a:cs typeface="Trebuchet MS"/>
                        </a:rPr>
                        <a:t>data</a:t>
                      </a:r>
                      <a:r>
                        <a:rPr sz="1100" spc="-35" dirty="0">
                          <a:latin typeface="Trebuchet MS"/>
                          <a:cs typeface="Trebuchet MS"/>
                        </a:rPr>
                        <a:t> </a:t>
                      </a:r>
                      <a:r>
                        <a:rPr sz="1100" spc="30" dirty="0">
                          <a:latin typeface="Trebuchet MS"/>
                          <a:cs typeface="Trebuchet MS"/>
                        </a:rPr>
                        <a:t>is</a:t>
                      </a:r>
                      <a:r>
                        <a:rPr sz="1100" spc="-35" dirty="0">
                          <a:latin typeface="Trebuchet MS"/>
                          <a:cs typeface="Trebuchet MS"/>
                        </a:rPr>
                        <a:t> </a:t>
                      </a:r>
                      <a:r>
                        <a:rPr sz="1100" spc="15" dirty="0">
                          <a:latin typeface="Trebuchet MS"/>
                          <a:cs typeface="Trebuchet MS"/>
                        </a:rPr>
                        <a:t>in</a:t>
                      </a:r>
                      <a:r>
                        <a:rPr sz="1100" spc="-35" dirty="0">
                          <a:latin typeface="Trebuchet MS"/>
                          <a:cs typeface="Trebuchet MS"/>
                        </a:rPr>
                        <a:t> </a:t>
                      </a:r>
                      <a:r>
                        <a:rPr sz="1100" spc="-65" dirty="0">
                          <a:latin typeface="Trebuchet MS"/>
                          <a:cs typeface="Trebuchet MS"/>
                        </a:rPr>
                        <a:t>text</a:t>
                      </a:r>
                      <a:r>
                        <a:rPr sz="1100" spc="-35" dirty="0">
                          <a:latin typeface="Trebuchet MS"/>
                          <a:cs typeface="Trebuchet MS"/>
                        </a:rPr>
                        <a:t> </a:t>
                      </a:r>
                      <a:r>
                        <a:rPr sz="1100" spc="-10" dirty="0">
                          <a:latin typeface="Trebuchet MS"/>
                          <a:cs typeface="Trebuchet MS"/>
                        </a:rPr>
                        <a:t>form</a:t>
                      </a:r>
                      <a:r>
                        <a:rPr sz="1100" spc="-35" dirty="0">
                          <a:latin typeface="Trebuchet MS"/>
                          <a:cs typeface="Trebuchet MS"/>
                        </a:rPr>
                        <a:t> </a:t>
                      </a:r>
                      <a:r>
                        <a:rPr sz="1100" spc="-30" dirty="0">
                          <a:latin typeface="Trebuchet MS"/>
                          <a:cs typeface="Trebuchet MS"/>
                        </a:rPr>
                        <a:t>with</a:t>
                      </a:r>
                      <a:r>
                        <a:rPr sz="1100" spc="-35" dirty="0">
                          <a:latin typeface="Trebuchet MS"/>
                          <a:cs typeface="Trebuchet MS"/>
                        </a:rPr>
                        <a:t> </a:t>
                      </a:r>
                      <a:r>
                        <a:rPr sz="1100" spc="-5" dirty="0">
                          <a:latin typeface="Trebuchet MS"/>
                          <a:cs typeface="Trebuchet MS"/>
                        </a:rPr>
                        <a:t>tags</a:t>
                      </a:r>
                      <a:r>
                        <a:rPr sz="1100" spc="-35" dirty="0">
                          <a:latin typeface="Trebuchet MS"/>
                          <a:cs typeface="Trebuchet MS"/>
                        </a:rPr>
                        <a:t> </a:t>
                      </a:r>
                      <a:r>
                        <a:rPr sz="1100" spc="5" dirty="0">
                          <a:latin typeface="Trebuchet MS"/>
                          <a:cs typeface="Trebuchet MS"/>
                        </a:rPr>
                        <a:t>marking</a:t>
                      </a:r>
                      <a:r>
                        <a:rPr sz="1100" spc="-35" dirty="0">
                          <a:latin typeface="Trebuchet MS"/>
                          <a:cs typeface="Trebuchet MS"/>
                        </a:rPr>
                        <a:t> </a:t>
                      </a:r>
                      <a:r>
                        <a:rPr sz="1100" spc="-30" dirty="0">
                          <a:latin typeface="Trebuchet MS"/>
                          <a:cs typeface="Trebuchet MS"/>
                        </a:rPr>
                        <a:t>different</a:t>
                      </a:r>
                      <a:r>
                        <a:rPr sz="1100" spc="-35" dirty="0">
                          <a:latin typeface="Trebuchet MS"/>
                          <a:cs typeface="Trebuchet MS"/>
                        </a:rPr>
                        <a:t> </a:t>
                      </a:r>
                      <a:r>
                        <a:rPr sz="1100" spc="-10" dirty="0">
                          <a:latin typeface="Trebuchet MS"/>
                          <a:cs typeface="Trebuchet MS"/>
                        </a:rPr>
                        <a:t>fields</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CCCCCC"/>
                    </a:solidFill>
                  </a:tcPr>
                </a:tc>
              </a:tr>
              <a:tr h="143473">
                <a:tc vMerge="1">
                  <a:txBody>
                    <a:bodyPr/>
                    <a:lstStyle/>
                    <a:p>
                      <a:endParaRPr/>
                    </a:p>
                  </a:txBody>
                  <a:tcPr marL="0" marR="0" marT="2222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2222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rowSpan="5">
                  <a:txBody>
                    <a:bodyPr/>
                    <a:lstStyle/>
                    <a:p>
                      <a:pPr>
                        <a:lnSpc>
                          <a:spcPct val="100000"/>
                        </a:lnSpc>
                      </a:pPr>
                      <a:endParaRPr sz="1200">
                        <a:latin typeface="Times New Roman"/>
                        <a:cs typeface="Times New Roman"/>
                      </a:endParaRPr>
                    </a:p>
                  </a:txBody>
                  <a:tcPr marL="0" marR="0" marT="0" marB="0">
                    <a:lnL w="53975">
                      <a:solidFill>
                        <a:srgbClr val="FFFFFF"/>
                      </a:solidFill>
                      <a:prstDash val="solid"/>
                    </a:lnL>
                    <a:solidFill>
                      <a:srgbClr val="F1F1F1"/>
                    </a:solidFill>
                  </a:tcPr>
                </a:tc>
              </a:tr>
              <a:tr h="226537">
                <a:tc>
                  <a:txBody>
                    <a:bodyPr/>
                    <a:lstStyle/>
                    <a:p>
                      <a:pPr marL="47625">
                        <a:lnSpc>
                          <a:spcPct val="100000"/>
                        </a:lnSpc>
                        <a:spcBef>
                          <a:spcPts val="175"/>
                        </a:spcBef>
                      </a:pPr>
                      <a:r>
                        <a:rPr sz="1100" spc="-25" dirty="0">
                          <a:latin typeface="Trebuchet MS"/>
                          <a:cs typeface="Trebuchet MS"/>
                        </a:rPr>
                        <a:t>HTML</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45" dirty="0">
                          <a:latin typeface="Trebuchet MS"/>
                          <a:cs typeface="Trebuchet MS"/>
                        </a:rPr>
                        <a:t>HyperText</a:t>
                      </a:r>
                      <a:r>
                        <a:rPr sz="1100" spc="-35" dirty="0">
                          <a:latin typeface="Trebuchet MS"/>
                          <a:cs typeface="Trebuchet MS"/>
                        </a:rPr>
                        <a:t> </a:t>
                      </a:r>
                      <a:r>
                        <a:rPr sz="1100" spc="20" dirty="0">
                          <a:latin typeface="Trebuchet MS"/>
                          <a:cs typeface="Trebuchet MS"/>
                        </a:rPr>
                        <a:t>Markup</a:t>
                      </a:r>
                      <a:r>
                        <a:rPr sz="1100" spc="-30" dirty="0">
                          <a:latin typeface="Trebuchet MS"/>
                          <a:cs typeface="Trebuchet MS"/>
                        </a:rPr>
                        <a:t> </a:t>
                      </a:r>
                      <a:r>
                        <a:rPr sz="1100" spc="-25" dirty="0">
                          <a:latin typeface="Trebuchet MS"/>
                          <a:cs typeface="Trebuchet MS"/>
                        </a:rPr>
                        <a:t>Language;</a:t>
                      </a:r>
                      <a:r>
                        <a:rPr sz="1100" spc="-35" dirty="0">
                          <a:latin typeface="Trebuchet MS"/>
                          <a:cs typeface="Trebuchet MS"/>
                        </a:rPr>
                        <a:t> </a:t>
                      </a:r>
                      <a:r>
                        <a:rPr sz="1100" spc="5" dirty="0">
                          <a:latin typeface="Trebuchet MS"/>
                          <a:cs typeface="Trebuchet MS"/>
                        </a:rPr>
                        <a:t>similar</a:t>
                      </a:r>
                      <a:r>
                        <a:rPr sz="1100" spc="-30" dirty="0">
                          <a:latin typeface="Trebuchet MS"/>
                          <a:cs typeface="Trebuchet MS"/>
                        </a:rPr>
                        <a:t> </a:t>
                      </a:r>
                      <a:r>
                        <a:rPr sz="1100" spc="-25" dirty="0">
                          <a:latin typeface="Trebuchet MS"/>
                          <a:cs typeface="Trebuchet MS"/>
                        </a:rPr>
                        <a:t>to</a:t>
                      </a:r>
                      <a:r>
                        <a:rPr sz="1100" spc="-35" dirty="0">
                          <a:latin typeface="Trebuchet MS"/>
                          <a:cs typeface="Trebuchet MS"/>
                        </a:rPr>
                        <a:t> </a:t>
                      </a:r>
                      <a:r>
                        <a:rPr sz="1100" spc="-65" dirty="0">
                          <a:latin typeface="Trebuchet MS"/>
                          <a:cs typeface="Trebuchet MS"/>
                        </a:rPr>
                        <a:t>XML;</a:t>
                      </a:r>
                      <a:r>
                        <a:rPr sz="1100" spc="-30" dirty="0">
                          <a:latin typeface="Trebuchet MS"/>
                          <a:cs typeface="Trebuchet MS"/>
                        </a:rPr>
                        <a:t> </a:t>
                      </a:r>
                      <a:r>
                        <a:rPr sz="1100" spc="35" dirty="0">
                          <a:latin typeface="Trebuchet MS"/>
                          <a:cs typeface="Trebuchet MS"/>
                        </a:rPr>
                        <a:t>used</a:t>
                      </a:r>
                      <a:r>
                        <a:rPr sz="1100" spc="-30" dirty="0">
                          <a:latin typeface="Trebuchet MS"/>
                          <a:cs typeface="Trebuchet MS"/>
                        </a:rPr>
                        <a:t> </a:t>
                      </a:r>
                      <a:r>
                        <a:rPr sz="1100" spc="-20" dirty="0">
                          <a:latin typeface="Trebuchet MS"/>
                          <a:cs typeface="Trebuchet MS"/>
                        </a:rPr>
                        <a:t>for</a:t>
                      </a:r>
                      <a:r>
                        <a:rPr sz="1100" spc="-35" dirty="0">
                          <a:latin typeface="Trebuchet MS"/>
                          <a:cs typeface="Trebuchet MS"/>
                        </a:rPr>
                        <a:t> </a:t>
                      </a:r>
                      <a:r>
                        <a:rPr sz="1100" spc="10" dirty="0">
                          <a:latin typeface="Trebuchet MS"/>
                          <a:cs typeface="Trebuchet MS"/>
                        </a:rPr>
                        <a:t>almost</a:t>
                      </a:r>
                      <a:r>
                        <a:rPr sz="1100" spc="-30" dirty="0">
                          <a:latin typeface="Trebuchet MS"/>
                          <a:cs typeface="Trebuchet MS"/>
                        </a:rPr>
                        <a:t> </a:t>
                      </a:r>
                      <a:r>
                        <a:rPr sz="1100" spc="-25" dirty="0">
                          <a:latin typeface="Trebuchet MS"/>
                          <a:cs typeface="Trebuchet MS"/>
                        </a:rPr>
                        <a:t>every</a:t>
                      </a:r>
                      <a:r>
                        <a:rPr sz="1100" spc="-35" dirty="0">
                          <a:latin typeface="Trebuchet MS"/>
                          <a:cs typeface="Trebuchet MS"/>
                        </a:rPr>
                        <a:t> </a:t>
                      </a:r>
                      <a:r>
                        <a:rPr sz="1100" spc="-10" dirty="0">
                          <a:latin typeface="Trebuchet MS"/>
                          <a:cs typeface="Trebuchet MS"/>
                        </a:rPr>
                        <a:t>webpage</a:t>
                      </a:r>
                      <a:r>
                        <a:rPr sz="1100" spc="-30" dirty="0">
                          <a:latin typeface="Trebuchet MS"/>
                          <a:cs typeface="Trebuchet MS"/>
                        </a:rPr>
                        <a:t> </a:t>
                      </a:r>
                      <a:r>
                        <a:rPr sz="1100" spc="15" dirty="0">
                          <a:latin typeface="Trebuchet MS"/>
                          <a:cs typeface="Trebuchet MS"/>
                        </a:rPr>
                        <a:t>you</a:t>
                      </a:r>
                      <a:r>
                        <a:rPr sz="1100" spc="-35" dirty="0">
                          <a:latin typeface="Trebuchet MS"/>
                          <a:cs typeface="Trebuchet MS"/>
                        </a:rPr>
                        <a:t> view</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F1F1F1"/>
                    </a:solidFill>
                  </a:tcPr>
                </a:tc>
              </a:tr>
              <a:tr h="226537">
                <a:tc>
                  <a:txBody>
                    <a:bodyPr/>
                    <a:lstStyle/>
                    <a:p>
                      <a:pPr marL="47625">
                        <a:lnSpc>
                          <a:spcPct val="100000"/>
                        </a:lnSpc>
                        <a:spcBef>
                          <a:spcPts val="175"/>
                        </a:spcBef>
                      </a:pPr>
                      <a:r>
                        <a:rPr sz="1100" spc="35" dirty="0">
                          <a:solidFill>
                            <a:srgbClr val="831617"/>
                          </a:solidFill>
                          <a:latin typeface="SimSun"/>
                          <a:cs typeface="SimSun"/>
                          <a:hlinkClick r:id="rId5"/>
                        </a:rPr>
                        <a:t>YAML</a:t>
                      </a:r>
                      <a:endParaRPr sz="1100">
                        <a:latin typeface="SimSun"/>
                        <a:cs typeface="SimSun"/>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35" dirty="0">
                          <a:latin typeface="Trebuchet MS"/>
                          <a:cs typeface="Trebuchet MS"/>
                        </a:rPr>
                        <a:t>YAML </a:t>
                      </a:r>
                      <a:r>
                        <a:rPr sz="1100" spc="-5" dirty="0">
                          <a:latin typeface="Trebuchet MS"/>
                          <a:cs typeface="Trebuchet MS"/>
                        </a:rPr>
                        <a:t>Ain't</a:t>
                      </a:r>
                      <a:r>
                        <a:rPr sz="1100" spc="-35" dirty="0">
                          <a:latin typeface="Trebuchet MS"/>
                          <a:cs typeface="Trebuchet MS"/>
                        </a:rPr>
                        <a:t> </a:t>
                      </a:r>
                      <a:r>
                        <a:rPr sz="1100" spc="20" dirty="0">
                          <a:latin typeface="Trebuchet MS"/>
                          <a:cs typeface="Trebuchet MS"/>
                        </a:rPr>
                        <a:t>Markup</a:t>
                      </a:r>
                      <a:r>
                        <a:rPr sz="1100" spc="-35" dirty="0">
                          <a:latin typeface="Trebuchet MS"/>
                          <a:cs typeface="Trebuchet MS"/>
                        </a:rPr>
                        <a:t> </a:t>
                      </a:r>
                      <a:r>
                        <a:rPr sz="1100" spc="-25" dirty="0">
                          <a:latin typeface="Trebuchet MS"/>
                          <a:cs typeface="Trebuchet MS"/>
                        </a:rPr>
                        <a:t>Language;</a:t>
                      </a:r>
                      <a:r>
                        <a:rPr sz="1100" spc="-35" dirty="0">
                          <a:latin typeface="Trebuchet MS"/>
                          <a:cs typeface="Trebuchet MS"/>
                        </a:rPr>
                        <a:t> </a:t>
                      </a:r>
                      <a:r>
                        <a:rPr sz="1100" spc="35" dirty="0">
                          <a:latin typeface="Trebuchet MS"/>
                          <a:cs typeface="Trebuchet MS"/>
                        </a:rPr>
                        <a:t>human</a:t>
                      </a:r>
                      <a:r>
                        <a:rPr sz="1100" spc="-30" dirty="0">
                          <a:latin typeface="Trebuchet MS"/>
                          <a:cs typeface="Trebuchet MS"/>
                        </a:rPr>
                        <a:t> </a:t>
                      </a:r>
                      <a:r>
                        <a:rPr sz="1100" spc="-5" dirty="0">
                          <a:latin typeface="Trebuchet MS"/>
                          <a:cs typeface="Trebuchet MS"/>
                        </a:rPr>
                        <a:t>readable</a:t>
                      </a:r>
                      <a:r>
                        <a:rPr sz="1100" spc="-35" dirty="0">
                          <a:latin typeface="Trebuchet MS"/>
                          <a:cs typeface="Trebuchet MS"/>
                        </a:rPr>
                        <a:t> </a:t>
                      </a:r>
                      <a:r>
                        <a:rPr sz="1100" spc="5" dirty="0">
                          <a:latin typeface="Trebuchet MS"/>
                          <a:cs typeface="Trebuchet MS"/>
                        </a:rPr>
                        <a:t>version</a:t>
                      </a:r>
                      <a:r>
                        <a:rPr sz="1100" spc="-35" dirty="0">
                          <a:latin typeface="Trebuchet MS"/>
                          <a:cs typeface="Trebuchet MS"/>
                        </a:rPr>
                        <a:t> </a:t>
                      </a:r>
                      <a:r>
                        <a:rPr sz="1100" spc="-10" dirty="0">
                          <a:latin typeface="Trebuchet MS"/>
                          <a:cs typeface="Trebuchet MS"/>
                        </a:rPr>
                        <a:t>of</a:t>
                      </a:r>
                      <a:r>
                        <a:rPr sz="1100" spc="-35" dirty="0">
                          <a:latin typeface="Trebuchet MS"/>
                          <a:cs typeface="Trebuchet MS"/>
                        </a:rPr>
                        <a:t> </a:t>
                      </a:r>
                      <a:r>
                        <a:rPr sz="1100" spc="-10" dirty="0">
                          <a:latin typeface="Trebuchet MS"/>
                          <a:cs typeface="Trebuchet MS"/>
                        </a:rPr>
                        <a:t>XML</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F1F1F1"/>
                    </a:solidFill>
                  </a:tcPr>
                </a:tc>
              </a:tr>
              <a:tr h="362460">
                <a:tc>
                  <a:txBody>
                    <a:bodyPr/>
                    <a:lstStyle/>
                    <a:p>
                      <a:pPr marL="47625">
                        <a:lnSpc>
                          <a:spcPct val="100000"/>
                        </a:lnSpc>
                        <a:spcBef>
                          <a:spcPts val="850"/>
                        </a:spcBef>
                      </a:pPr>
                      <a:r>
                        <a:rPr sz="1100" spc="-30" dirty="0">
                          <a:latin typeface="Trebuchet MS"/>
                          <a:cs typeface="Trebuchet MS"/>
                        </a:rPr>
                        <a:t>JSON</a:t>
                      </a:r>
                      <a:endParaRPr sz="1100">
                        <a:latin typeface="Trebuchet MS"/>
                        <a:cs typeface="Trebuchet MS"/>
                      </a:endParaRPr>
                    </a:p>
                  </a:txBody>
                  <a:tcPr marL="0" marR="0" marT="85557"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marR="221615">
                        <a:lnSpc>
                          <a:spcPts val="1350"/>
                        </a:lnSpc>
                        <a:spcBef>
                          <a:spcPts val="495"/>
                        </a:spcBef>
                      </a:pPr>
                      <a:r>
                        <a:rPr sz="1100" spc="-35" dirty="0">
                          <a:latin typeface="Trebuchet MS"/>
                          <a:cs typeface="Trebuchet MS"/>
                        </a:rPr>
                        <a:t>JavaScript</a:t>
                      </a:r>
                      <a:r>
                        <a:rPr sz="1100" spc="-30" dirty="0">
                          <a:latin typeface="Trebuchet MS"/>
                          <a:cs typeface="Trebuchet MS"/>
                        </a:rPr>
                        <a:t> </a:t>
                      </a:r>
                      <a:r>
                        <a:rPr sz="1100" spc="-35" dirty="0">
                          <a:latin typeface="Trebuchet MS"/>
                          <a:cs typeface="Trebuchet MS"/>
                        </a:rPr>
                        <a:t>Object</a:t>
                      </a:r>
                      <a:r>
                        <a:rPr sz="1100" spc="-30" dirty="0">
                          <a:latin typeface="Trebuchet MS"/>
                          <a:cs typeface="Trebuchet MS"/>
                        </a:rPr>
                        <a:t> </a:t>
                      </a:r>
                      <a:r>
                        <a:rPr sz="1100" spc="-25" dirty="0">
                          <a:latin typeface="Trebuchet MS"/>
                          <a:cs typeface="Trebuchet MS"/>
                        </a:rPr>
                        <a:t>Notation;</a:t>
                      </a:r>
                      <a:r>
                        <a:rPr sz="1100" spc="-30" dirty="0">
                          <a:latin typeface="Trebuchet MS"/>
                          <a:cs typeface="Trebuchet MS"/>
                        </a:rPr>
                        <a:t> </a:t>
                      </a:r>
                      <a:r>
                        <a:rPr sz="1100" spc="5" dirty="0">
                          <a:latin typeface="Trebuchet MS"/>
                          <a:cs typeface="Trebuchet MS"/>
                        </a:rPr>
                        <a:t>similar</a:t>
                      </a:r>
                      <a:r>
                        <a:rPr sz="1100" spc="-30" dirty="0">
                          <a:latin typeface="Trebuchet MS"/>
                          <a:cs typeface="Trebuchet MS"/>
                        </a:rPr>
                        <a:t> </a:t>
                      </a:r>
                      <a:r>
                        <a:rPr sz="1100" spc="-25" dirty="0">
                          <a:latin typeface="Trebuchet MS"/>
                          <a:cs typeface="Trebuchet MS"/>
                        </a:rPr>
                        <a:t>to</a:t>
                      </a:r>
                      <a:r>
                        <a:rPr sz="1100" spc="-30" dirty="0">
                          <a:latin typeface="Trebuchet MS"/>
                          <a:cs typeface="Trebuchet MS"/>
                        </a:rPr>
                        <a:t> </a:t>
                      </a:r>
                      <a:r>
                        <a:rPr sz="1100" spc="-35" dirty="0">
                          <a:latin typeface="Trebuchet MS"/>
                          <a:cs typeface="Trebuchet MS"/>
                        </a:rPr>
                        <a:t>YAML</a:t>
                      </a:r>
                      <a:r>
                        <a:rPr sz="1100" spc="-30" dirty="0">
                          <a:latin typeface="Trebuchet MS"/>
                          <a:cs typeface="Trebuchet MS"/>
                        </a:rPr>
                        <a:t> </a:t>
                      </a:r>
                      <a:r>
                        <a:rPr sz="1100" spc="15" dirty="0">
                          <a:latin typeface="Trebuchet MS"/>
                          <a:cs typeface="Trebuchet MS"/>
                        </a:rPr>
                        <a:t>in</a:t>
                      </a:r>
                      <a:r>
                        <a:rPr sz="1100" spc="-25" dirty="0">
                          <a:latin typeface="Trebuchet MS"/>
                          <a:cs typeface="Trebuchet MS"/>
                        </a:rPr>
                        <a:t> that</a:t>
                      </a:r>
                      <a:r>
                        <a:rPr sz="1100" spc="-30" dirty="0">
                          <a:latin typeface="Trebuchet MS"/>
                          <a:cs typeface="Trebuchet MS"/>
                        </a:rPr>
                        <a:t> </a:t>
                      </a:r>
                      <a:r>
                        <a:rPr sz="1100" spc="-50" dirty="0">
                          <a:latin typeface="Trebuchet MS"/>
                          <a:cs typeface="Trebuchet MS"/>
                        </a:rPr>
                        <a:t>it</a:t>
                      </a:r>
                      <a:r>
                        <a:rPr sz="1100" spc="-30" dirty="0">
                          <a:latin typeface="Trebuchet MS"/>
                          <a:cs typeface="Trebuchet MS"/>
                        </a:rPr>
                        <a:t> </a:t>
                      </a:r>
                      <a:r>
                        <a:rPr sz="1100" spc="45" dirty="0">
                          <a:latin typeface="Trebuchet MS"/>
                          <a:cs typeface="Trebuchet MS"/>
                        </a:rPr>
                        <a:t>has</a:t>
                      </a:r>
                      <a:r>
                        <a:rPr sz="1100" spc="-30" dirty="0">
                          <a:latin typeface="Trebuchet MS"/>
                          <a:cs typeface="Trebuchet MS"/>
                        </a:rPr>
                        <a:t> </a:t>
                      </a:r>
                      <a:r>
                        <a:rPr sz="1100" spc="10" dirty="0">
                          <a:latin typeface="Trebuchet MS"/>
                          <a:cs typeface="Trebuchet MS"/>
                        </a:rPr>
                        <a:t>a</a:t>
                      </a:r>
                      <a:r>
                        <a:rPr sz="1100" spc="-30" dirty="0">
                          <a:latin typeface="Trebuchet MS"/>
                          <a:cs typeface="Trebuchet MS"/>
                        </a:rPr>
                        <a:t> </a:t>
                      </a:r>
                      <a:r>
                        <a:rPr sz="1100" spc="35" dirty="0">
                          <a:latin typeface="Trebuchet MS"/>
                          <a:cs typeface="Trebuchet MS"/>
                        </a:rPr>
                        <a:t>human</a:t>
                      </a:r>
                      <a:r>
                        <a:rPr sz="1100" spc="-30" dirty="0">
                          <a:latin typeface="Trebuchet MS"/>
                          <a:cs typeface="Trebuchet MS"/>
                        </a:rPr>
                        <a:t> </a:t>
                      </a:r>
                      <a:r>
                        <a:rPr sz="1100" spc="-5" dirty="0">
                          <a:latin typeface="Trebuchet MS"/>
                          <a:cs typeface="Trebuchet MS"/>
                        </a:rPr>
                        <a:t>readable</a:t>
                      </a:r>
                      <a:r>
                        <a:rPr sz="1100" spc="-25" dirty="0">
                          <a:latin typeface="Trebuchet MS"/>
                          <a:cs typeface="Trebuchet MS"/>
                        </a:rPr>
                        <a:t> </a:t>
                      </a:r>
                      <a:r>
                        <a:rPr sz="1100" spc="-40" dirty="0">
                          <a:latin typeface="Trebuchet MS"/>
                          <a:cs typeface="Trebuchet MS"/>
                        </a:rPr>
                        <a:t>element.</a:t>
                      </a:r>
                      <a:r>
                        <a:rPr sz="1100" spc="-30" dirty="0">
                          <a:latin typeface="Trebuchet MS"/>
                          <a:cs typeface="Trebuchet MS"/>
                        </a:rPr>
                        <a:t> </a:t>
                      </a:r>
                      <a:r>
                        <a:rPr sz="1100" spc="-35" dirty="0">
                          <a:latin typeface="Trebuchet MS"/>
                          <a:cs typeface="Trebuchet MS"/>
                        </a:rPr>
                        <a:t>YAML</a:t>
                      </a:r>
                      <a:r>
                        <a:rPr sz="1100" spc="-30" dirty="0">
                          <a:latin typeface="Trebuchet MS"/>
                          <a:cs typeface="Trebuchet MS"/>
                        </a:rPr>
                        <a:t> </a:t>
                      </a:r>
                      <a:r>
                        <a:rPr sz="1100" spc="30" dirty="0">
                          <a:latin typeface="Trebuchet MS"/>
                          <a:cs typeface="Trebuchet MS"/>
                        </a:rPr>
                        <a:t>is</a:t>
                      </a:r>
                      <a:r>
                        <a:rPr sz="1100" spc="-30" dirty="0">
                          <a:latin typeface="Trebuchet MS"/>
                          <a:cs typeface="Trebuchet MS"/>
                        </a:rPr>
                        <a:t> </a:t>
                      </a:r>
                      <a:r>
                        <a:rPr sz="1100" spc="-20" dirty="0">
                          <a:latin typeface="Trebuchet MS"/>
                          <a:cs typeface="Trebuchet MS"/>
                        </a:rPr>
                        <a:t>technically</a:t>
                      </a:r>
                      <a:r>
                        <a:rPr sz="1100" spc="-30" dirty="0">
                          <a:latin typeface="Trebuchet MS"/>
                          <a:cs typeface="Trebuchet MS"/>
                        </a:rPr>
                        <a:t> </a:t>
                      </a:r>
                      <a:r>
                        <a:rPr sz="1100" spc="10" dirty="0">
                          <a:latin typeface="Trebuchet MS"/>
                          <a:cs typeface="Trebuchet MS"/>
                        </a:rPr>
                        <a:t>a</a:t>
                      </a:r>
                      <a:r>
                        <a:rPr sz="1100" spc="-30" dirty="0">
                          <a:latin typeface="Trebuchet MS"/>
                          <a:cs typeface="Trebuchet MS"/>
                        </a:rPr>
                        <a:t> </a:t>
                      </a:r>
                      <a:r>
                        <a:rPr sz="1100" spc="10" dirty="0">
                          <a:latin typeface="Trebuchet MS"/>
                          <a:cs typeface="Trebuchet MS"/>
                        </a:rPr>
                        <a:t>superset </a:t>
                      </a:r>
                      <a:r>
                        <a:rPr sz="1100" spc="-405" dirty="0">
                          <a:latin typeface="Trebuchet MS"/>
                          <a:cs typeface="Trebuchet MS"/>
                        </a:rPr>
                        <a:t> </a:t>
                      </a:r>
                      <a:r>
                        <a:rPr sz="1100" spc="-10" dirty="0">
                          <a:latin typeface="Trebuchet MS"/>
                          <a:cs typeface="Trebuchet MS"/>
                        </a:rPr>
                        <a:t>of</a:t>
                      </a:r>
                      <a:r>
                        <a:rPr sz="1100" spc="-40" dirty="0">
                          <a:latin typeface="Trebuchet MS"/>
                          <a:cs typeface="Trebuchet MS"/>
                        </a:rPr>
                        <a:t> </a:t>
                      </a:r>
                      <a:r>
                        <a:rPr sz="1100" spc="-70" dirty="0">
                          <a:latin typeface="Trebuchet MS"/>
                          <a:cs typeface="Trebuchet MS"/>
                        </a:rPr>
                        <a:t>JSON.</a:t>
                      </a:r>
                      <a:endParaRPr sz="1100">
                        <a:latin typeface="Trebuchet MS"/>
                        <a:cs typeface="Trebuchet MS"/>
                      </a:endParaRPr>
                    </a:p>
                  </a:txBody>
                  <a:tcPr marL="0" marR="0" marT="49825" marB="0">
                    <a:lnL w="28575">
                      <a:solidFill>
                        <a:srgbClr val="EDEDED"/>
                      </a:solidFill>
                      <a:prstDash val="solid"/>
                    </a:lnL>
                    <a:lnR w="539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53975">
                      <a:solidFill>
                        <a:srgbClr val="FFFFFF"/>
                      </a:solidFill>
                      <a:prstDash val="solid"/>
                    </a:lnL>
                    <a:solidFill>
                      <a:srgbClr val="F1F1F1"/>
                    </a:solidFill>
                  </a:tcPr>
                </a:tc>
              </a:tr>
              <a:tr h="0">
                <a:tc rowSpan="2">
                  <a:txBody>
                    <a:bodyPr/>
                    <a:lstStyle/>
                    <a:p>
                      <a:pPr marL="47625">
                        <a:lnSpc>
                          <a:spcPts val="1075"/>
                        </a:lnSpc>
                        <a:spcBef>
                          <a:spcPts val="850"/>
                        </a:spcBef>
                      </a:pPr>
                      <a:r>
                        <a:rPr sz="1100" spc="-5" dirty="0">
                          <a:latin typeface="Trebuchet MS"/>
                          <a:cs typeface="Trebuchet MS"/>
                        </a:rPr>
                        <a:t>HDF</a:t>
                      </a:r>
                      <a:endParaRPr sz="1100">
                        <a:latin typeface="Trebuchet MS"/>
                        <a:cs typeface="Trebuchet MS"/>
                      </a:endParaRPr>
                    </a:p>
                  </a:txBody>
                  <a:tcPr marL="0" marR="0" marT="85557" marB="0">
                    <a:lnR w="28575">
                      <a:solidFill>
                        <a:srgbClr val="EDEDED"/>
                      </a:solidFill>
                      <a:prstDash val="solid"/>
                    </a:lnR>
                    <a:lnT w="28575">
                      <a:solidFill>
                        <a:srgbClr val="FFFFFF"/>
                      </a:solidFill>
                      <a:prstDash val="solid"/>
                    </a:lnT>
                    <a:solidFill>
                      <a:srgbClr val="FFFFFF"/>
                    </a:solidFill>
                  </a:tcPr>
                </a:tc>
                <a:tc rowSpan="2">
                  <a:txBody>
                    <a:bodyPr/>
                    <a:lstStyle/>
                    <a:p>
                      <a:pPr marL="57150">
                        <a:lnSpc>
                          <a:spcPct val="100000"/>
                        </a:lnSpc>
                        <a:spcBef>
                          <a:spcPts val="175"/>
                        </a:spcBef>
                      </a:pPr>
                      <a:r>
                        <a:rPr sz="1100" spc="-20" dirty="0">
                          <a:latin typeface="Trebuchet MS"/>
                          <a:cs typeface="Trebuchet MS"/>
                        </a:rPr>
                        <a:t>Hierarchical</a:t>
                      </a:r>
                      <a:r>
                        <a:rPr sz="1100" spc="-35" dirty="0">
                          <a:latin typeface="Trebuchet MS"/>
                          <a:cs typeface="Trebuchet MS"/>
                        </a:rPr>
                        <a:t> </a:t>
                      </a:r>
                      <a:r>
                        <a:rPr sz="1100" spc="-15" dirty="0">
                          <a:latin typeface="Trebuchet MS"/>
                          <a:cs typeface="Trebuchet MS"/>
                        </a:rPr>
                        <a:t>Data</a:t>
                      </a:r>
                      <a:r>
                        <a:rPr sz="1100" spc="-30" dirty="0">
                          <a:latin typeface="Trebuchet MS"/>
                          <a:cs typeface="Trebuchet MS"/>
                        </a:rPr>
                        <a:t> </a:t>
                      </a:r>
                      <a:r>
                        <a:rPr sz="1100" spc="-50" dirty="0">
                          <a:latin typeface="Trebuchet MS"/>
                          <a:cs typeface="Trebuchet MS"/>
                        </a:rPr>
                        <a:t>Format;</a:t>
                      </a:r>
                      <a:r>
                        <a:rPr sz="1100" spc="-30" dirty="0">
                          <a:latin typeface="Trebuchet MS"/>
                          <a:cs typeface="Trebuchet MS"/>
                        </a:rPr>
                        <a:t> </a:t>
                      </a:r>
                      <a:r>
                        <a:rPr sz="1100" spc="10" dirty="0">
                          <a:latin typeface="Trebuchet MS"/>
                          <a:cs typeface="Trebuchet MS"/>
                        </a:rPr>
                        <a:t>bills</a:t>
                      </a:r>
                      <a:r>
                        <a:rPr sz="1100" spc="-30" dirty="0">
                          <a:latin typeface="Trebuchet MS"/>
                          <a:cs typeface="Trebuchet MS"/>
                        </a:rPr>
                        <a:t> </a:t>
                      </a:r>
                      <a:r>
                        <a:rPr sz="1100" spc="-20" dirty="0">
                          <a:latin typeface="Trebuchet MS"/>
                          <a:cs typeface="Trebuchet MS"/>
                        </a:rPr>
                        <a:t>itself</a:t>
                      </a:r>
                      <a:r>
                        <a:rPr sz="1100" spc="-35" dirty="0">
                          <a:latin typeface="Trebuchet MS"/>
                          <a:cs typeface="Trebuchet MS"/>
                        </a:rPr>
                        <a:t> </a:t>
                      </a:r>
                      <a:r>
                        <a:rPr sz="1100" spc="40" dirty="0">
                          <a:latin typeface="Trebuchet MS"/>
                          <a:cs typeface="Trebuchet MS"/>
                        </a:rPr>
                        <a:t>as</a:t>
                      </a:r>
                      <a:r>
                        <a:rPr sz="1100" spc="-30" dirty="0">
                          <a:latin typeface="Trebuchet MS"/>
                          <a:cs typeface="Trebuchet MS"/>
                        </a:rPr>
                        <a:t> </a:t>
                      </a:r>
                      <a:r>
                        <a:rPr sz="1100" spc="10" dirty="0">
                          <a:latin typeface="Trebuchet MS"/>
                          <a:cs typeface="Trebuchet MS"/>
                        </a:rPr>
                        <a:t>a</a:t>
                      </a:r>
                      <a:r>
                        <a:rPr sz="1100" spc="-30" dirty="0">
                          <a:latin typeface="Trebuchet MS"/>
                          <a:cs typeface="Trebuchet MS"/>
                        </a:rPr>
                        <a:t> </a:t>
                      </a:r>
                      <a:r>
                        <a:rPr sz="1100" spc="-15" dirty="0">
                          <a:latin typeface="Trebuchet MS"/>
                          <a:cs typeface="Trebuchet MS"/>
                        </a:rPr>
                        <a:t>"scientific</a:t>
                      </a:r>
                      <a:r>
                        <a:rPr sz="1100" spc="-30" dirty="0">
                          <a:latin typeface="Trebuchet MS"/>
                          <a:cs typeface="Trebuchet MS"/>
                        </a:rPr>
                        <a:t> </a:t>
                      </a:r>
                      <a:r>
                        <a:rPr sz="1100" spc="-5" dirty="0">
                          <a:latin typeface="Trebuchet MS"/>
                          <a:cs typeface="Trebuchet MS"/>
                        </a:rPr>
                        <a:t>data</a:t>
                      </a:r>
                      <a:r>
                        <a:rPr sz="1100" spc="-35" dirty="0">
                          <a:latin typeface="Trebuchet MS"/>
                          <a:cs typeface="Trebuchet MS"/>
                        </a:rPr>
                        <a:t> </a:t>
                      </a:r>
                      <a:r>
                        <a:rPr sz="1100" spc="-10" dirty="0">
                          <a:latin typeface="Trebuchet MS"/>
                          <a:cs typeface="Trebuchet MS"/>
                        </a:rPr>
                        <a:t>format"</a:t>
                      </a:r>
                      <a:r>
                        <a:rPr sz="1100" spc="-30" dirty="0">
                          <a:latin typeface="Trebuchet MS"/>
                          <a:cs typeface="Trebuchet MS"/>
                        </a:rPr>
                        <a:t> </a:t>
                      </a:r>
                      <a:r>
                        <a:rPr sz="1100" spc="-25" dirty="0">
                          <a:latin typeface="Trebuchet MS"/>
                          <a:cs typeface="Trebuchet MS"/>
                        </a:rPr>
                        <a:t>that</a:t>
                      </a:r>
                      <a:r>
                        <a:rPr sz="1100" spc="-30" dirty="0">
                          <a:latin typeface="Trebuchet MS"/>
                          <a:cs typeface="Trebuchet MS"/>
                        </a:rPr>
                        <a:t> </a:t>
                      </a:r>
                      <a:r>
                        <a:rPr sz="1100" spc="5" dirty="0">
                          <a:latin typeface="Trebuchet MS"/>
                          <a:cs typeface="Trebuchet MS"/>
                        </a:rPr>
                        <a:t>can</a:t>
                      </a:r>
                      <a:r>
                        <a:rPr sz="1100" spc="-30" dirty="0">
                          <a:latin typeface="Trebuchet MS"/>
                          <a:cs typeface="Trebuchet MS"/>
                        </a:rPr>
                        <a:t> </a:t>
                      </a:r>
                      <a:r>
                        <a:rPr sz="1100" spc="20" dirty="0">
                          <a:latin typeface="Trebuchet MS"/>
                          <a:cs typeface="Trebuchet MS"/>
                        </a:rPr>
                        <a:t>handle</a:t>
                      </a:r>
                      <a:r>
                        <a:rPr sz="1100" spc="-30" dirty="0">
                          <a:latin typeface="Trebuchet MS"/>
                          <a:cs typeface="Trebuchet MS"/>
                        </a:rPr>
                        <a:t> </a:t>
                      </a:r>
                      <a:r>
                        <a:rPr sz="1100" spc="-15" dirty="0">
                          <a:latin typeface="Trebuchet MS"/>
                          <a:cs typeface="Trebuchet MS"/>
                        </a:rPr>
                        <a:t>all</a:t>
                      </a:r>
                      <a:r>
                        <a:rPr sz="1100" spc="-35" dirty="0">
                          <a:latin typeface="Trebuchet MS"/>
                          <a:cs typeface="Trebuchet MS"/>
                        </a:rPr>
                        <a:t> </a:t>
                      </a:r>
                      <a:r>
                        <a:rPr sz="1100" spc="-5" dirty="0">
                          <a:latin typeface="Trebuchet MS"/>
                          <a:cs typeface="Trebuchet MS"/>
                        </a:rPr>
                        <a:t>types</a:t>
                      </a:r>
                      <a:r>
                        <a:rPr sz="1100" spc="-30" dirty="0">
                          <a:latin typeface="Trebuchet MS"/>
                          <a:cs typeface="Trebuchet MS"/>
                        </a:rPr>
                        <a:t> </a:t>
                      </a:r>
                      <a:r>
                        <a:rPr sz="1100" spc="-10" dirty="0">
                          <a:latin typeface="Trebuchet MS"/>
                          <a:cs typeface="Trebuchet MS"/>
                        </a:rPr>
                        <a:t>of</a:t>
                      </a:r>
                      <a:r>
                        <a:rPr sz="1100" spc="-30" dirty="0">
                          <a:latin typeface="Trebuchet MS"/>
                          <a:cs typeface="Trebuchet MS"/>
                        </a:rPr>
                        <a:t> </a:t>
                      </a:r>
                      <a:r>
                        <a:rPr sz="1100" spc="-5" dirty="0">
                          <a:latin typeface="Trebuchet MS"/>
                          <a:cs typeface="Trebuchet MS"/>
                        </a:rPr>
                        <a:t>data</a:t>
                      </a:r>
                      <a:r>
                        <a:rPr sz="1100" spc="-30" dirty="0">
                          <a:latin typeface="Trebuchet MS"/>
                          <a:cs typeface="Trebuchet MS"/>
                        </a:rPr>
                        <a:t> </a:t>
                      </a:r>
                      <a:r>
                        <a:rPr sz="1100" spc="-50" dirty="0">
                          <a:latin typeface="Trebuchet MS"/>
                          <a:cs typeface="Trebuchet MS"/>
                        </a:rPr>
                        <a:t>(tabular,</a:t>
                      </a:r>
                      <a:r>
                        <a:rPr sz="1100" spc="-35" dirty="0">
                          <a:latin typeface="Trebuchet MS"/>
                          <a:cs typeface="Trebuchet MS"/>
                        </a:rPr>
                        <a:t> </a:t>
                      </a:r>
                      <a:r>
                        <a:rPr sz="1100" spc="-100" dirty="0">
                          <a:latin typeface="Trebuchet MS"/>
                          <a:cs typeface="Trebuchet MS"/>
                        </a:rPr>
                        <a:t>text,</a:t>
                      </a:r>
                      <a:endParaRPr sz="1100">
                        <a:latin typeface="Trebuchet MS"/>
                        <a:cs typeface="Trebuchet MS"/>
                      </a:endParaRPr>
                    </a:p>
                  </a:txBody>
                  <a:tcPr marL="0" marR="0" marT="17615" marB="0">
                    <a:lnL w="28575">
                      <a:solidFill>
                        <a:srgbClr val="EDEDED"/>
                      </a:solidFill>
                      <a:prstDash val="solid"/>
                    </a:lnL>
                    <a:lnR w="53975">
                      <a:solidFill>
                        <a:srgbClr val="FFFFFF"/>
                      </a:solidFill>
                      <a:prstDash val="solid"/>
                    </a:lnR>
                    <a:lnT w="28575">
                      <a:solidFill>
                        <a:srgbClr val="FFFFFF"/>
                      </a:solidFill>
                      <a:prstDash val="solid"/>
                    </a:lnT>
                    <a:solidFill>
                      <a:srgbClr val="FFFFFF"/>
                    </a:solidFill>
                  </a:tcPr>
                </a:tc>
                <a:tc vMerge="1">
                  <a:txBody>
                    <a:bodyPr/>
                    <a:lstStyle/>
                    <a:p>
                      <a:endParaRPr/>
                    </a:p>
                  </a:txBody>
                  <a:tcPr marL="0" marR="0" marT="0" marB="0">
                    <a:lnL w="53975">
                      <a:solidFill>
                        <a:srgbClr val="FFFFFF"/>
                      </a:solidFill>
                      <a:prstDash val="solid"/>
                    </a:lnL>
                    <a:solidFill>
                      <a:srgbClr val="F1F1F1"/>
                    </a:solidFill>
                  </a:tcPr>
                </a:tc>
              </a:tr>
              <a:tr h="128371">
                <a:tc vMerge="1">
                  <a:txBody>
                    <a:bodyPr/>
                    <a:lstStyle/>
                    <a:p>
                      <a:endParaRPr/>
                    </a:p>
                  </a:txBody>
                  <a:tcPr marL="0" marR="0" marT="107950" marB="0">
                    <a:lnR w="28575">
                      <a:solidFill>
                        <a:srgbClr val="EDEDED"/>
                      </a:solidFill>
                      <a:prstDash val="solid"/>
                    </a:lnR>
                    <a:lnT w="28575">
                      <a:solidFill>
                        <a:srgbClr val="FFFFFF"/>
                      </a:solidFill>
                      <a:prstDash val="solid"/>
                    </a:lnT>
                    <a:solidFill>
                      <a:srgbClr val="FFFFFF"/>
                    </a:solidFill>
                  </a:tcPr>
                </a:tc>
                <a:tc vMerge="1">
                  <a:txBody>
                    <a:bodyPr/>
                    <a:lstStyle/>
                    <a:p>
                      <a:endParaRPr/>
                    </a:p>
                  </a:txBody>
                  <a:tcPr marL="0" marR="0" marT="22225" marB="0">
                    <a:lnL w="28575">
                      <a:solidFill>
                        <a:srgbClr val="EDEDED"/>
                      </a:solidFill>
                      <a:prstDash val="solid"/>
                    </a:lnL>
                    <a:lnR w="53975">
                      <a:solidFill>
                        <a:srgbClr val="FFFFFF"/>
                      </a:solidFill>
                      <a:prstDash val="solid"/>
                    </a:lnR>
                    <a:lnT w="28575">
                      <a:solidFill>
                        <a:srgbClr val="FFFFFF"/>
                      </a:solidFill>
                      <a:prstDash val="solid"/>
                    </a:lnT>
                    <a:solidFill>
                      <a:srgbClr val="FFFFFF"/>
                    </a:solidFill>
                  </a:tcPr>
                </a:tc>
                <a:tc>
                  <a:txBody>
                    <a:bodyPr/>
                    <a:lstStyle/>
                    <a:p>
                      <a:pPr>
                        <a:lnSpc>
                          <a:spcPct val="100000"/>
                        </a:lnSpc>
                      </a:pPr>
                      <a:endParaRPr sz="700">
                        <a:latin typeface="Times New Roman"/>
                        <a:cs typeface="Times New Roman"/>
                      </a:endParaRPr>
                    </a:p>
                  </a:txBody>
                  <a:tcPr marL="0" marR="0" marT="0" marB="0">
                    <a:lnL w="53975">
                      <a:solidFill>
                        <a:srgbClr val="FFFFFF"/>
                      </a:solidFill>
                      <a:prstDash val="solid"/>
                    </a:lnL>
                    <a:solidFill>
                      <a:srgbClr val="FFFDD9"/>
                    </a:solidFill>
                  </a:tcPr>
                </a:tc>
              </a:tr>
            </a:tbl>
          </a:graphicData>
        </a:graphic>
      </p:graphicFrame>
      <p:sp>
        <p:nvSpPr>
          <p:cNvPr id="8" name="object 8"/>
          <p:cNvSpPr txBox="1"/>
          <p:nvPr/>
        </p:nvSpPr>
        <p:spPr>
          <a:xfrm>
            <a:off x="8632692" y="4866504"/>
            <a:ext cx="39356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4" dirty="0">
                <a:solidFill>
                  <a:srgbClr val="262821"/>
                </a:solidFill>
                <a:latin typeface="Trebuchet MS"/>
                <a:ea typeface="+mn-ea"/>
                <a:cs typeface="Trebuchet MS"/>
              </a:rPr>
              <a:pPr marL="30198">
                <a:spcBef>
                  <a:spcPts val="12"/>
                </a:spcBef>
                <a:buClrTx/>
              </a:pPr>
              <a:t>28</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4"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245089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8165415" cy="519767"/>
          </a:xfrm>
          <a:prstGeom prst="rect">
            <a:avLst/>
          </a:prstGeom>
        </p:spPr>
        <p:txBody>
          <a:bodyPr vert="horz" wrap="square" lIns="0" tIns="12582" rIns="0" bIns="0" rtlCol="0" anchor="ctr">
            <a:spAutoFit/>
          </a:bodyPr>
          <a:lstStyle/>
          <a:p>
            <a:pPr marL="10066">
              <a:lnSpc>
                <a:spcPct val="100000"/>
              </a:lnSpc>
              <a:spcBef>
                <a:spcPts val="99"/>
              </a:spcBef>
            </a:pPr>
            <a:r>
              <a:rPr spc="44" dirty="0"/>
              <a:t>Examples</a:t>
            </a:r>
            <a:r>
              <a:rPr spc="-90" dirty="0"/>
              <a:t> </a:t>
            </a:r>
            <a:r>
              <a:rPr spc="24" dirty="0"/>
              <a:t>of</a:t>
            </a:r>
            <a:r>
              <a:rPr spc="-90" dirty="0"/>
              <a:t> </a:t>
            </a:r>
            <a:r>
              <a:rPr spc="-135" dirty="0"/>
              <a:t>CSV,</a:t>
            </a:r>
            <a:r>
              <a:rPr spc="-90" dirty="0"/>
              <a:t> </a:t>
            </a:r>
            <a:r>
              <a:rPr spc="-159" dirty="0"/>
              <a:t>TSV,</a:t>
            </a:r>
            <a:r>
              <a:rPr spc="-90" dirty="0"/>
              <a:t> </a:t>
            </a:r>
            <a:r>
              <a:rPr spc="-48" dirty="0"/>
              <a:t>XML,</a:t>
            </a:r>
            <a:r>
              <a:rPr spc="-90" dirty="0"/>
              <a:t> </a:t>
            </a:r>
            <a:r>
              <a:rPr spc="-75" dirty="0"/>
              <a:t>YAML,</a:t>
            </a:r>
            <a:r>
              <a:rPr spc="-90" dirty="0"/>
              <a:t> </a:t>
            </a:r>
            <a:r>
              <a:rPr spc="99" dirty="0"/>
              <a:t>and</a:t>
            </a:r>
            <a:r>
              <a:rPr spc="-90" dirty="0"/>
              <a:t> </a:t>
            </a:r>
            <a:r>
              <a:rPr spc="-20" dirty="0"/>
              <a:t>JSON</a:t>
            </a:r>
            <a:r>
              <a:rPr spc="-90" dirty="0"/>
              <a:t> </a:t>
            </a:r>
            <a:r>
              <a:rPr spc="-8" dirty="0"/>
              <a:t>files</a:t>
            </a:r>
          </a:p>
        </p:txBody>
      </p:sp>
      <p:grpSp>
        <p:nvGrpSpPr>
          <p:cNvPr id="3" name="object 3"/>
          <p:cNvGrpSpPr/>
          <p:nvPr/>
        </p:nvGrpSpPr>
        <p:grpSpPr>
          <a:xfrm>
            <a:off x="430140" y="1366776"/>
            <a:ext cx="8283954" cy="3383034"/>
            <a:chOff x="533547" y="1724500"/>
            <a:chExt cx="10452100" cy="4268470"/>
          </a:xfrm>
        </p:grpSpPr>
        <p:pic>
          <p:nvPicPr>
            <p:cNvPr id="4" name="object 4"/>
            <p:cNvPicPr/>
            <p:nvPr/>
          </p:nvPicPr>
          <p:blipFill>
            <a:blip r:embed="rId2" cstate="print"/>
            <a:stretch>
              <a:fillRect/>
            </a:stretch>
          </p:blipFill>
          <p:spPr>
            <a:xfrm>
              <a:off x="10823382" y="1724500"/>
              <a:ext cx="161969" cy="162560"/>
            </a:xfrm>
            <a:prstGeom prst="rect">
              <a:avLst/>
            </a:prstGeom>
          </p:spPr>
        </p:pic>
        <p:pic>
          <p:nvPicPr>
            <p:cNvPr id="5" name="object 5"/>
            <p:cNvPicPr/>
            <p:nvPr/>
          </p:nvPicPr>
          <p:blipFill>
            <a:blip r:embed="rId3" cstate="print"/>
            <a:stretch>
              <a:fillRect/>
            </a:stretch>
          </p:blipFill>
          <p:spPr>
            <a:xfrm>
              <a:off x="10823382" y="5830410"/>
              <a:ext cx="161969" cy="162560"/>
            </a:xfrm>
            <a:prstGeom prst="rect">
              <a:avLst/>
            </a:prstGeom>
          </p:spPr>
        </p:pic>
        <p:sp>
          <p:nvSpPr>
            <p:cNvPr id="6" name="object 6"/>
            <p:cNvSpPr/>
            <p:nvPr/>
          </p:nvSpPr>
          <p:spPr>
            <a:xfrm>
              <a:off x="10823382" y="1886469"/>
              <a:ext cx="162560" cy="3944620"/>
            </a:xfrm>
            <a:custGeom>
              <a:avLst/>
              <a:gdLst/>
              <a:ahLst/>
              <a:cxnLst/>
              <a:rect l="l" t="t" r="r" b="b"/>
              <a:pathLst>
                <a:path w="162559" h="3944620">
                  <a:moveTo>
                    <a:pt x="161969" y="3944436"/>
                  </a:moveTo>
                  <a:lnTo>
                    <a:pt x="0" y="3944436"/>
                  </a:lnTo>
                  <a:lnTo>
                    <a:pt x="0" y="0"/>
                  </a:lnTo>
                  <a:lnTo>
                    <a:pt x="161969" y="0"/>
                  </a:lnTo>
                  <a:lnTo>
                    <a:pt x="161969" y="3944436"/>
                  </a:lnTo>
                  <a:close/>
                </a:path>
              </a:pathLst>
            </a:custGeom>
            <a:solidFill>
              <a:srgbClr val="F1F1F1"/>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7" name="object 7"/>
            <p:cNvSpPr/>
            <p:nvPr/>
          </p:nvSpPr>
          <p:spPr>
            <a:xfrm>
              <a:off x="10842437" y="1886469"/>
              <a:ext cx="124460" cy="2353945"/>
            </a:xfrm>
            <a:custGeom>
              <a:avLst/>
              <a:gdLst/>
              <a:ahLst/>
              <a:cxnLst/>
              <a:rect l="l" t="t" r="r" b="b"/>
              <a:pathLst>
                <a:path w="124459" h="2353945">
                  <a:moveTo>
                    <a:pt x="123859" y="2353323"/>
                  </a:moveTo>
                  <a:lnTo>
                    <a:pt x="0" y="2353323"/>
                  </a:lnTo>
                  <a:lnTo>
                    <a:pt x="0" y="0"/>
                  </a:lnTo>
                  <a:lnTo>
                    <a:pt x="123859" y="0"/>
                  </a:lnTo>
                  <a:lnTo>
                    <a:pt x="123859" y="2353323"/>
                  </a:lnTo>
                  <a:close/>
                </a:path>
              </a:pathLst>
            </a:custGeom>
            <a:solidFill>
              <a:srgbClr val="000000">
                <a:alpha val="19999"/>
              </a:srgbClr>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8" name="object 8"/>
            <p:cNvSpPr/>
            <p:nvPr/>
          </p:nvSpPr>
          <p:spPr>
            <a:xfrm>
              <a:off x="533547" y="1991273"/>
              <a:ext cx="10290175" cy="4001770"/>
            </a:xfrm>
            <a:custGeom>
              <a:avLst/>
              <a:gdLst/>
              <a:ahLst/>
              <a:cxnLst/>
              <a:rect l="l" t="t" r="r" b="b"/>
              <a:pathLst>
                <a:path w="10290175" h="4001770">
                  <a:moveTo>
                    <a:pt x="0" y="0"/>
                  </a:moveTo>
                  <a:lnTo>
                    <a:pt x="10289835" y="0"/>
                  </a:lnTo>
                  <a:lnTo>
                    <a:pt x="10289835" y="4001601"/>
                  </a:lnTo>
                  <a:lnTo>
                    <a:pt x="0" y="4001601"/>
                  </a:lnTo>
                  <a:lnTo>
                    <a:pt x="0" y="0"/>
                  </a:lnTo>
                  <a:close/>
                </a:path>
              </a:pathLst>
            </a:custGeom>
            <a:solidFill>
              <a:srgbClr val="F7F7F7"/>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sp>
        <p:nvSpPr>
          <p:cNvPr id="9" name="object 9"/>
          <p:cNvSpPr txBox="1"/>
          <p:nvPr/>
        </p:nvSpPr>
        <p:spPr>
          <a:xfrm>
            <a:off x="420073" y="843225"/>
            <a:ext cx="5711197" cy="4392839"/>
          </a:xfrm>
          <a:prstGeom prst="rect">
            <a:avLst/>
          </a:prstGeom>
        </p:spPr>
        <p:txBody>
          <a:bodyPr vert="horz" wrap="square" lIns="0" tIns="10066" rIns="0" bIns="0" rtlCol="0">
            <a:spAutoFit/>
          </a:bodyPr>
          <a:lstStyle/>
          <a:p>
            <a:pPr marL="10066">
              <a:spcBef>
                <a:spcPts val="79"/>
              </a:spcBef>
              <a:buClrTx/>
            </a:pPr>
            <a:r>
              <a:rPr sz="1664" kern="1200" spc="-44"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possible</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JSON</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representation</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describing</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person</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a:t>
            </a:r>
            <a:r>
              <a:rPr sz="1664" kern="1200" spc="-20" dirty="0">
                <a:solidFill>
                  <a:srgbClr val="831617"/>
                </a:solidFill>
                <a:latin typeface="SimSun"/>
                <a:ea typeface="+mn-ea"/>
                <a:cs typeface="SimSun"/>
                <a:hlinkClick r:id="rId4"/>
              </a:rPr>
              <a:t>source</a:t>
            </a:r>
            <a:r>
              <a:rPr sz="1664" kern="1200" spc="-20" dirty="0">
                <a:solidFill>
                  <a:prstClr val="black"/>
                </a:solidFill>
                <a:latin typeface="Trebuchet MS"/>
                <a:ea typeface="+mn-ea"/>
                <a:cs typeface="Trebuchet MS"/>
              </a:rPr>
              <a:t>)</a:t>
            </a:r>
            <a:endParaRPr sz="1664" kern="1200">
              <a:solidFill>
                <a:prstClr val="black"/>
              </a:solidFill>
              <a:latin typeface="Trebuchet MS"/>
              <a:ea typeface="+mn-ea"/>
              <a:cs typeface="Trebuchet MS"/>
            </a:endParaRPr>
          </a:p>
          <a:p>
            <a:pPr>
              <a:buClrTx/>
              <a:buFontTx/>
              <a:buNone/>
            </a:pPr>
            <a:endParaRPr sz="1982" kern="1200">
              <a:solidFill>
                <a:prstClr val="black"/>
              </a:solidFill>
              <a:latin typeface="Trebuchet MS"/>
              <a:ea typeface="+mn-ea"/>
              <a:cs typeface="Trebuchet MS"/>
            </a:endParaRPr>
          </a:p>
          <a:p>
            <a:pPr marL="70965">
              <a:lnSpc>
                <a:spcPts val="1522"/>
              </a:lnSpc>
              <a:spcBef>
                <a:spcPts val="1550"/>
              </a:spcBef>
              <a:buClrTx/>
            </a:pP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218433">
              <a:lnSpc>
                <a:spcPts val="1427"/>
              </a:lnSpc>
              <a:buClrTx/>
            </a:pPr>
            <a:r>
              <a:rPr sz="1347" kern="1200" spc="-230" dirty="0">
                <a:solidFill>
                  <a:srgbClr val="333333"/>
                </a:solidFill>
                <a:latin typeface="Courier New"/>
                <a:ea typeface="+mn-ea"/>
                <a:cs typeface="Courier New"/>
              </a:rPr>
              <a:t>"firstName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"John</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218433" marR="4014832">
              <a:lnSpc>
                <a:spcPts val="1427"/>
              </a:lnSpc>
              <a:spcBef>
                <a:spcPts val="111"/>
              </a:spcBef>
              <a:buClrTx/>
            </a:pPr>
            <a:r>
              <a:rPr sz="1347" kern="1200" spc="-230" dirty="0">
                <a:solidFill>
                  <a:srgbClr val="333333"/>
                </a:solidFill>
                <a:latin typeface="Courier New"/>
                <a:ea typeface="+mn-ea"/>
                <a:cs typeface="Courier New"/>
              </a:rPr>
              <a:t>"lastName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"Smith</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  "isAlive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tru</a:t>
            </a:r>
            <a:r>
              <a:rPr sz="1347" kern="1200" spc="-234" dirty="0">
                <a:solidFill>
                  <a:srgbClr val="008080"/>
                </a:solidFill>
                <a:latin typeface="Courier New"/>
                <a:ea typeface="+mn-ea"/>
                <a:cs typeface="Courier New"/>
              </a:rPr>
              <a:t>e</a:t>
            </a:r>
            <a:r>
              <a:rPr sz="1347" kern="1200" spc="-230" dirty="0">
                <a:solidFill>
                  <a:srgbClr val="333333"/>
                </a:solidFill>
                <a:latin typeface="Courier New"/>
                <a:ea typeface="+mn-ea"/>
                <a:cs typeface="Courier New"/>
              </a:rPr>
              <a:t>,  "age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2</a:t>
            </a:r>
            <a:r>
              <a:rPr sz="1347" kern="1200" spc="-234" dirty="0">
                <a:solidFill>
                  <a:srgbClr val="008080"/>
                </a:solidFill>
                <a:latin typeface="Courier New"/>
                <a:ea typeface="+mn-ea"/>
                <a:cs typeface="Courier New"/>
              </a:rPr>
              <a:t>7</a:t>
            </a: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218433">
              <a:lnSpc>
                <a:spcPts val="1316"/>
              </a:lnSpc>
              <a:buClrTx/>
            </a:pPr>
            <a:r>
              <a:rPr sz="1347" kern="1200" spc="-230" dirty="0">
                <a:solidFill>
                  <a:srgbClr val="333333"/>
                </a:solidFill>
                <a:latin typeface="Courier New"/>
                <a:ea typeface="+mn-ea"/>
                <a:cs typeface="Courier New"/>
              </a:rPr>
              <a:t>"address</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endParaRPr sz="1347" kern="1200">
              <a:solidFill>
                <a:prstClr val="black"/>
              </a:solidFill>
              <a:latin typeface="Courier New"/>
              <a:ea typeface="+mn-ea"/>
              <a:cs typeface="Courier New"/>
            </a:endParaRPr>
          </a:p>
          <a:p>
            <a:pPr marL="365396" marR="2911093">
              <a:lnSpc>
                <a:spcPts val="1427"/>
              </a:lnSpc>
              <a:spcBef>
                <a:spcPts val="111"/>
              </a:spcBef>
              <a:buClrTx/>
            </a:pPr>
            <a:r>
              <a:rPr sz="1347" kern="1200" spc="-230" dirty="0">
                <a:solidFill>
                  <a:srgbClr val="333333"/>
                </a:solidFill>
                <a:latin typeface="Courier New"/>
                <a:ea typeface="+mn-ea"/>
                <a:cs typeface="Courier New"/>
              </a:rPr>
              <a:t>"streetAddress</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"21 2nd Street</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  "cit</a:t>
            </a:r>
            <a:r>
              <a:rPr sz="1347" kern="1200" spc="-222" dirty="0">
                <a:solidFill>
                  <a:srgbClr val="333333"/>
                </a:solidFill>
                <a:latin typeface="Verdana"/>
                <a:ea typeface="+mn-ea"/>
                <a:cs typeface="Verdana"/>
              </a:rPr>
              <a:t>y</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"New York</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365396" marR="3425970">
              <a:lnSpc>
                <a:spcPts val="1427"/>
              </a:lnSpc>
              <a:buClrTx/>
            </a:pPr>
            <a:r>
              <a:rPr sz="1347" kern="1200" spc="-230" dirty="0">
                <a:solidFill>
                  <a:srgbClr val="333333"/>
                </a:solidFill>
                <a:latin typeface="Courier New"/>
                <a:ea typeface="+mn-ea"/>
                <a:cs typeface="Courier New"/>
              </a:rPr>
              <a:t>"state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"NY</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  "postalCode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"10021-3100"</a:t>
            </a:r>
            <a:endParaRPr sz="1347" kern="1200">
              <a:solidFill>
                <a:prstClr val="black"/>
              </a:solidFill>
              <a:latin typeface="Courier New"/>
              <a:ea typeface="+mn-ea"/>
              <a:cs typeface="Courier New"/>
            </a:endParaRPr>
          </a:p>
          <a:p>
            <a:pPr marL="218433">
              <a:lnSpc>
                <a:spcPts val="1316"/>
              </a:lnSpc>
              <a:buClrTx/>
            </a:pP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218433">
              <a:lnSpc>
                <a:spcPts val="1427"/>
              </a:lnSpc>
              <a:buClrTx/>
            </a:pPr>
            <a:r>
              <a:rPr sz="1347" kern="1200" spc="-230" dirty="0">
                <a:solidFill>
                  <a:srgbClr val="333333"/>
                </a:solidFill>
                <a:latin typeface="Courier New"/>
                <a:ea typeface="+mn-ea"/>
                <a:cs typeface="Courier New"/>
              </a:rPr>
              <a:t>"phoneNumbers</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endParaRPr sz="1347" kern="1200">
              <a:solidFill>
                <a:prstClr val="black"/>
              </a:solidFill>
              <a:latin typeface="Courier New"/>
              <a:ea typeface="+mn-ea"/>
              <a:cs typeface="Courier New"/>
            </a:endParaRPr>
          </a:p>
          <a:p>
            <a:pPr marL="365396">
              <a:lnSpc>
                <a:spcPts val="1427"/>
              </a:lnSpc>
              <a:buClrTx/>
            </a:pP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512360" marR="3426473">
              <a:lnSpc>
                <a:spcPts val="1427"/>
              </a:lnSpc>
              <a:spcBef>
                <a:spcPts val="111"/>
              </a:spcBef>
              <a:buClrTx/>
            </a:pPr>
            <a:r>
              <a:rPr sz="1347" kern="1200" spc="-230" dirty="0">
                <a:solidFill>
                  <a:srgbClr val="333333"/>
                </a:solidFill>
                <a:latin typeface="Courier New"/>
                <a:ea typeface="+mn-ea"/>
                <a:cs typeface="Courier New"/>
              </a:rPr>
              <a:t>"t</a:t>
            </a:r>
            <a:r>
              <a:rPr sz="1347" kern="1200" spc="-222" dirty="0">
                <a:solidFill>
                  <a:srgbClr val="333333"/>
                </a:solidFill>
                <a:latin typeface="Verdana"/>
                <a:ea typeface="+mn-ea"/>
                <a:cs typeface="Verdana"/>
              </a:rPr>
              <a:t>y</a:t>
            </a:r>
            <a:r>
              <a:rPr sz="1347" kern="1200" spc="-230" dirty="0">
                <a:solidFill>
                  <a:srgbClr val="333333"/>
                </a:solidFill>
                <a:latin typeface="Courier New"/>
                <a:ea typeface="+mn-ea"/>
                <a:cs typeface="Courier New"/>
              </a:rPr>
              <a:t>pe</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"home</a:t>
            </a:r>
            <a:r>
              <a:rPr sz="1347" kern="1200" spc="-234" dirty="0">
                <a:solidFill>
                  <a:srgbClr val="DD1144"/>
                </a:solidFill>
                <a:latin typeface="Courier New"/>
                <a:ea typeface="+mn-ea"/>
                <a:cs typeface="Courier New"/>
              </a:rPr>
              <a:t>"</a:t>
            </a:r>
            <a:r>
              <a:rPr sz="1347" kern="1200" spc="-230" dirty="0">
                <a:solidFill>
                  <a:srgbClr val="333333"/>
                </a:solidFill>
                <a:latin typeface="Courier New"/>
                <a:ea typeface="+mn-ea"/>
                <a:cs typeface="Courier New"/>
              </a:rPr>
              <a:t>,  "number</a:t>
            </a:r>
            <a:r>
              <a:rPr sz="1347" kern="1200" spc="-234" dirty="0">
                <a:solidFill>
                  <a:srgbClr val="333333"/>
                </a:solidFill>
                <a:latin typeface="Courier New"/>
                <a:ea typeface="+mn-ea"/>
                <a:cs typeface="Courier New"/>
              </a:rPr>
              <a:t>"</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"212 555-1234"</a:t>
            </a:r>
            <a:endParaRPr sz="1347" kern="1200">
              <a:solidFill>
                <a:prstClr val="black"/>
              </a:solidFill>
              <a:latin typeface="Courier New"/>
              <a:ea typeface="+mn-ea"/>
              <a:cs typeface="Courier New"/>
            </a:endParaRPr>
          </a:p>
          <a:p>
            <a:pPr marL="365396">
              <a:lnSpc>
                <a:spcPts val="1316"/>
              </a:lnSpc>
              <a:buClrTx/>
            </a:pP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a:p>
            <a:pPr marL="365396">
              <a:lnSpc>
                <a:spcPts val="1522"/>
              </a:lnSpc>
              <a:buClrTx/>
            </a:pP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p:txBody>
      </p:sp>
      <p:sp>
        <p:nvSpPr>
          <p:cNvPr id="10" name="object 10"/>
          <p:cNvSpPr txBox="1"/>
          <p:nvPr/>
        </p:nvSpPr>
        <p:spPr>
          <a:xfrm>
            <a:off x="8632692" y="4866504"/>
            <a:ext cx="39356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4" dirty="0">
                <a:solidFill>
                  <a:srgbClr val="262821"/>
                </a:solidFill>
                <a:latin typeface="Trebuchet MS"/>
                <a:ea typeface="+mn-ea"/>
                <a:cs typeface="Trebuchet MS"/>
              </a:rPr>
              <a:pPr marL="30198">
                <a:spcBef>
                  <a:spcPts val="12"/>
                </a:spcBef>
                <a:buClrTx/>
              </a:pPr>
              <a:t>29</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4"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145230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Vocabulary</a:t>
            </a:r>
            <a:endParaRPr/>
          </a:p>
        </p:txBody>
      </p:sp>
      <p:sp>
        <p:nvSpPr>
          <p:cNvPr id="67" name="Google Shape;67;p15"/>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noun, </a:t>
            </a:r>
            <a:r>
              <a:rPr lang="en" i="1"/>
              <a:t>plural (singular: datum)</a:t>
            </a:r>
            <a:r>
              <a:rPr lang="en"/>
              <a:t> (dā-tə; dä-)</a:t>
            </a:r>
            <a:endParaRPr/>
          </a:p>
          <a:p>
            <a:pPr marL="914400" lvl="1" indent="-317500" algn="l" rtl="0">
              <a:spcBef>
                <a:spcPts val="0"/>
              </a:spcBef>
              <a:spcAft>
                <a:spcPts val="0"/>
              </a:spcAft>
              <a:buSzPts val="1400"/>
              <a:buChar char="○"/>
            </a:pPr>
            <a:r>
              <a:rPr lang="en"/>
              <a:t>Collection of entities and attributes</a:t>
            </a:r>
            <a:endParaRPr/>
          </a:p>
          <a:p>
            <a:pPr marL="457200" lvl="0" indent="-342900" algn="l" rtl="0">
              <a:spcBef>
                <a:spcPts val="0"/>
              </a:spcBef>
              <a:spcAft>
                <a:spcPts val="0"/>
              </a:spcAft>
              <a:buSzPts val="1800"/>
              <a:buChar char="●"/>
            </a:pPr>
            <a:r>
              <a:rPr lang="en"/>
              <a:t>Object:</a:t>
            </a:r>
            <a:endParaRPr/>
          </a:p>
          <a:p>
            <a:pPr marL="914400" lvl="1" indent="-317500" algn="l" rtl="0">
              <a:spcBef>
                <a:spcPts val="0"/>
              </a:spcBef>
              <a:spcAft>
                <a:spcPts val="0"/>
              </a:spcAft>
              <a:buSzPts val="1400"/>
              <a:buChar char="○"/>
            </a:pPr>
            <a:r>
              <a:rPr lang="en"/>
              <a:t>Also known as entity, sample, instance, data point, record, etc.</a:t>
            </a:r>
            <a:endParaRPr/>
          </a:p>
          <a:p>
            <a:pPr marL="914400" lvl="1" indent="-317500" algn="l" rtl="0">
              <a:spcBef>
                <a:spcPts val="0"/>
              </a:spcBef>
              <a:spcAft>
                <a:spcPts val="0"/>
              </a:spcAft>
              <a:buSzPts val="1400"/>
              <a:buChar char="○"/>
            </a:pPr>
            <a:r>
              <a:rPr lang="en"/>
              <a:t>“Row” of the table</a:t>
            </a:r>
            <a:endParaRPr/>
          </a:p>
          <a:p>
            <a:pPr marL="914400" lvl="1" indent="-317500" algn="l" rtl="0">
              <a:spcBef>
                <a:spcPts val="0"/>
              </a:spcBef>
              <a:spcAft>
                <a:spcPts val="0"/>
              </a:spcAft>
              <a:buSzPts val="1400"/>
              <a:buChar char="○"/>
            </a:pPr>
            <a:r>
              <a:rPr lang="en"/>
              <a:t>e.g. </a:t>
            </a:r>
            <a:r>
              <a:rPr lang="en">
                <a:solidFill>
                  <a:srgbClr val="F6B26B"/>
                </a:solidFill>
              </a:rPr>
              <a:t>a person</a:t>
            </a:r>
            <a:r>
              <a:rPr lang="en"/>
              <a:t>, </a:t>
            </a:r>
            <a:r>
              <a:rPr lang="en">
                <a:solidFill>
                  <a:srgbClr val="B6D7A8"/>
                </a:solidFill>
              </a:rPr>
              <a:t>a school</a:t>
            </a:r>
            <a:r>
              <a:rPr lang="en"/>
              <a:t>, </a:t>
            </a:r>
            <a:r>
              <a:rPr lang="en">
                <a:solidFill>
                  <a:srgbClr val="9FC5E8"/>
                </a:solidFill>
              </a:rPr>
              <a:t>a tweet</a:t>
            </a:r>
            <a:endParaRPr>
              <a:solidFill>
                <a:srgbClr val="9FC5E8"/>
              </a:solidFill>
            </a:endParaRPr>
          </a:p>
          <a:p>
            <a:pPr marL="457200" marR="0" lvl="0" indent="0" algn="l" rtl="0">
              <a:lnSpc>
                <a:spcPct val="115000"/>
              </a:lnSpc>
              <a:spcBef>
                <a:spcPts val="1600"/>
              </a:spcBef>
              <a:spcAft>
                <a:spcPts val="1600"/>
              </a:spcAft>
              <a:buNone/>
            </a:pPr>
            <a:endParaRPr>
              <a:solidFill>
                <a:srgbClr val="9FC5E8"/>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8165415" cy="519767"/>
          </a:xfrm>
          <a:prstGeom prst="rect">
            <a:avLst/>
          </a:prstGeom>
        </p:spPr>
        <p:txBody>
          <a:bodyPr vert="horz" wrap="square" lIns="0" tIns="12582" rIns="0" bIns="0" rtlCol="0" anchor="ctr">
            <a:spAutoFit/>
          </a:bodyPr>
          <a:lstStyle/>
          <a:p>
            <a:pPr marL="10066">
              <a:lnSpc>
                <a:spcPct val="100000"/>
              </a:lnSpc>
              <a:spcBef>
                <a:spcPts val="99"/>
              </a:spcBef>
            </a:pPr>
            <a:r>
              <a:rPr spc="44" dirty="0"/>
              <a:t>Examples</a:t>
            </a:r>
            <a:r>
              <a:rPr spc="-90" dirty="0"/>
              <a:t> </a:t>
            </a:r>
            <a:r>
              <a:rPr spc="24" dirty="0"/>
              <a:t>of</a:t>
            </a:r>
            <a:r>
              <a:rPr spc="-90" dirty="0"/>
              <a:t> </a:t>
            </a:r>
            <a:r>
              <a:rPr spc="-135" dirty="0"/>
              <a:t>CSV,</a:t>
            </a:r>
            <a:r>
              <a:rPr spc="-90" dirty="0"/>
              <a:t> </a:t>
            </a:r>
            <a:r>
              <a:rPr spc="-159" dirty="0"/>
              <a:t>TSV,</a:t>
            </a:r>
            <a:r>
              <a:rPr spc="-90" dirty="0"/>
              <a:t> </a:t>
            </a:r>
            <a:r>
              <a:rPr spc="-48" dirty="0"/>
              <a:t>XML,</a:t>
            </a:r>
            <a:r>
              <a:rPr spc="-90" dirty="0"/>
              <a:t> </a:t>
            </a:r>
            <a:r>
              <a:rPr spc="-75" dirty="0"/>
              <a:t>YAML,</a:t>
            </a:r>
            <a:r>
              <a:rPr spc="-90" dirty="0"/>
              <a:t> </a:t>
            </a:r>
            <a:r>
              <a:rPr spc="99" dirty="0"/>
              <a:t>and</a:t>
            </a:r>
            <a:r>
              <a:rPr spc="-90" dirty="0"/>
              <a:t> </a:t>
            </a:r>
            <a:r>
              <a:rPr spc="-20" dirty="0"/>
              <a:t>JSON</a:t>
            </a:r>
            <a:r>
              <a:rPr spc="-90" dirty="0"/>
              <a:t> </a:t>
            </a:r>
            <a:r>
              <a:rPr spc="-8" dirty="0"/>
              <a:t>files</a:t>
            </a:r>
          </a:p>
        </p:txBody>
      </p:sp>
      <p:grpSp>
        <p:nvGrpSpPr>
          <p:cNvPr id="3" name="object 3"/>
          <p:cNvGrpSpPr/>
          <p:nvPr/>
        </p:nvGrpSpPr>
        <p:grpSpPr>
          <a:xfrm>
            <a:off x="430140" y="1366776"/>
            <a:ext cx="8283954" cy="3383034"/>
            <a:chOff x="533547" y="1724500"/>
            <a:chExt cx="10452100" cy="4268470"/>
          </a:xfrm>
        </p:grpSpPr>
        <p:pic>
          <p:nvPicPr>
            <p:cNvPr id="4" name="object 4"/>
            <p:cNvPicPr/>
            <p:nvPr/>
          </p:nvPicPr>
          <p:blipFill>
            <a:blip r:embed="rId2" cstate="print"/>
            <a:stretch>
              <a:fillRect/>
            </a:stretch>
          </p:blipFill>
          <p:spPr>
            <a:xfrm>
              <a:off x="10823382" y="1724500"/>
              <a:ext cx="161969" cy="162560"/>
            </a:xfrm>
            <a:prstGeom prst="rect">
              <a:avLst/>
            </a:prstGeom>
          </p:spPr>
        </p:pic>
        <p:pic>
          <p:nvPicPr>
            <p:cNvPr id="5" name="object 5"/>
            <p:cNvPicPr/>
            <p:nvPr/>
          </p:nvPicPr>
          <p:blipFill>
            <a:blip r:embed="rId3" cstate="print"/>
            <a:stretch>
              <a:fillRect/>
            </a:stretch>
          </p:blipFill>
          <p:spPr>
            <a:xfrm>
              <a:off x="10823382" y="5830410"/>
              <a:ext cx="161969" cy="162560"/>
            </a:xfrm>
            <a:prstGeom prst="rect">
              <a:avLst/>
            </a:prstGeom>
          </p:spPr>
        </p:pic>
        <p:sp>
          <p:nvSpPr>
            <p:cNvPr id="6" name="object 6"/>
            <p:cNvSpPr/>
            <p:nvPr/>
          </p:nvSpPr>
          <p:spPr>
            <a:xfrm>
              <a:off x="10823382" y="1886469"/>
              <a:ext cx="162560" cy="3944620"/>
            </a:xfrm>
            <a:custGeom>
              <a:avLst/>
              <a:gdLst/>
              <a:ahLst/>
              <a:cxnLst/>
              <a:rect l="l" t="t" r="r" b="b"/>
              <a:pathLst>
                <a:path w="162559" h="3944620">
                  <a:moveTo>
                    <a:pt x="161969" y="3944436"/>
                  </a:moveTo>
                  <a:lnTo>
                    <a:pt x="0" y="3944436"/>
                  </a:lnTo>
                  <a:lnTo>
                    <a:pt x="0" y="0"/>
                  </a:lnTo>
                  <a:lnTo>
                    <a:pt x="161969" y="0"/>
                  </a:lnTo>
                  <a:lnTo>
                    <a:pt x="161969" y="3944436"/>
                  </a:lnTo>
                  <a:close/>
                </a:path>
              </a:pathLst>
            </a:custGeom>
            <a:solidFill>
              <a:srgbClr val="F1F1F1"/>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7" name="object 7"/>
            <p:cNvSpPr/>
            <p:nvPr/>
          </p:nvSpPr>
          <p:spPr>
            <a:xfrm>
              <a:off x="10842437" y="1886469"/>
              <a:ext cx="124460" cy="2906395"/>
            </a:xfrm>
            <a:custGeom>
              <a:avLst/>
              <a:gdLst/>
              <a:ahLst/>
              <a:cxnLst/>
              <a:rect l="l" t="t" r="r" b="b"/>
              <a:pathLst>
                <a:path w="124459" h="2906395">
                  <a:moveTo>
                    <a:pt x="123859" y="2905925"/>
                  </a:moveTo>
                  <a:lnTo>
                    <a:pt x="0" y="2905925"/>
                  </a:lnTo>
                  <a:lnTo>
                    <a:pt x="0" y="0"/>
                  </a:lnTo>
                  <a:lnTo>
                    <a:pt x="123859" y="0"/>
                  </a:lnTo>
                  <a:lnTo>
                    <a:pt x="123859" y="2905925"/>
                  </a:lnTo>
                  <a:close/>
                </a:path>
              </a:pathLst>
            </a:custGeom>
            <a:solidFill>
              <a:srgbClr val="000000">
                <a:alpha val="19999"/>
              </a:srgbClr>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8" name="object 8"/>
            <p:cNvSpPr/>
            <p:nvPr/>
          </p:nvSpPr>
          <p:spPr>
            <a:xfrm>
              <a:off x="533547" y="1991273"/>
              <a:ext cx="10290175" cy="4001770"/>
            </a:xfrm>
            <a:custGeom>
              <a:avLst/>
              <a:gdLst/>
              <a:ahLst/>
              <a:cxnLst/>
              <a:rect l="l" t="t" r="r" b="b"/>
              <a:pathLst>
                <a:path w="10290175" h="4001770">
                  <a:moveTo>
                    <a:pt x="0" y="0"/>
                  </a:moveTo>
                  <a:lnTo>
                    <a:pt x="10289835" y="0"/>
                  </a:lnTo>
                  <a:lnTo>
                    <a:pt x="10289835" y="4001601"/>
                  </a:lnTo>
                  <a:lnTo>
                    <a:pt x="0" y="4001601"/>
                  </a:lnTo>
                  <a:lnTo>
                    <a:pt x="0" y="0"/>
                  </a:lnTo>
                  <a:close/>
                </a:path>
              </a:pathLst>
            </a:custGeom>
            <a:solidFill>
              <a:srgbClr val="F7F7F7"/>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sp>
        <p:nvSpPr>
          <p:cNvPr id="9" name="object 9"/>
          <p:cNvSpPr txBox="1"/>
          <p:nvPr/>
        </p:nvSpPr>
        <p:spPr>
          <a:xfrm>
            <a:off x="420074" y="843226"/>
            <a:ext cx="5024223" cy="3674694"/>
          </a:xfrm>
          <a:prstGeom prst="rect">
            <a:avLst/>
          </a:prstGeom>
        </p:spPr>
        <p:txBody>
          <a:bodyPr vert="horz" wrap="square" lIns="0" tIns="10066" rIns="0" bIns="0" rtlCol="0">
            <a:spAutoFit/>
          </a:bodyPr>
          <a:lstStyle/>
          <a:p>
            <a:pPr marL="10066">
              <a:spcBef>
                <a:spcPts val="79"/>
              </a:spcBef>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same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example</a:t>
            </a:r>
            <a:r>
              <a:rPr sz="1664" kern="1200" spc="-36"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as</a:t>
            </a:r>
            <a:r>
              <a:rPr sz="1664" kern="1200" spc="-40"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previously,</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but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75" dirty="0">
                <a:solidFill>
                  <a:prstClr val="black"/>
                </a:solidFill>
                <a:latin typeface="Trebuchet MS"/>
                <a:ea typeface="+mn-ea"/>
                <a:cs typeface="Trebuchet MS"/>
              </a:rPr>
              <a:t>XML:</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a:t>
            </a:r>
            <a:r>
              <a:rPr sz="1664" kern="1200" spc="-20" dirty="0">
                <a:solidFill>
                  <a:srgbClr val="831617"/>
                </a:solidFill>
                <a:latin typeface="SimSun"/>
                <a:ea typeface="+mn-ea"/>
                <a:cs typeface="SimSun"/>
                <a:hlinkClick r:id="rId4"/>
              </a:rPr>
              <a:t>source</a:t>
            </a:r>
            <a:r>
              <a:rPr sz="1664" kern="1200" spc="-20" dirty="0">
                <a:solidFill>
                  <a:prstClr val="black"/>
                </a:solidFill>
                <a:latin typeface="Trebuchet MS"/>
                <a:ea typeface="+mn-ea"/>
                <a:cs typeface="Trebuchet MS"/>
              </a:rPr>
              <a:t>)</a:t>
            </a:r>
            <a:endParaRPr sz="1664" kern="1200">
              <a:solidFill>
                <a:prstClr val="black"/>
              </a:solidFill>
              <a:latin typeface="Trebuchet MS"/>
              <a:ea typeface="+mn-ea"/>
              <a:cs typeface="Trebuchet MS"/>
            </a:endParaRPr>
          </a:p>
          <a:p>
            <a:pPr>
              <a:buClrTx/>
              <a:buFontTx/>
              <a:buNone/>
            </a:pPr>
            <a:endParaRPr sz="1982" kern="1200">
              <a:solidFill>
                <a:prstClr val="black"/>
              </a:solidFill>
              <a:latin typeface="Trebuchet MS"/>
              <a:ea typeface="+mn-ea"/>
              <a:cs typeface="Trebuchet MS"/>
            </a:endParaRPr>
          </a:p>
          <a:p>
            <a:pPr marL="70965">
              <a:lnSpc>
                <a:spcPts val="1522"/>
              </a:lnSpc>
              <a:spcBef>
                <a:spcPts val="1550"/>
              </a:spcBef>
              <a:buClrTx/>
            </a:pPr>
            <a:r>
              <a:rPr sz="1347" kern="1200" spc="-234" dirty="0">
                <a:solidFill>
                  <a:srgbClr val="000080"/>
                </a:solidFill>
                <a:latin typeface="Courier New"/>
                <a:ea typeface="+mn-ea"/>
                <a:cs typeface="Courier New"/>
              </a:rPr>
              <a:t>&lt;person&gt;</a:t>
            </a:r>
            <a:endParaRPr sz="1347" kern="1200">
              <a:solidFill>
                <a:prstClr val="black"/>
              </a:solidFill>
              <a:latin typeface="Courier New"/>
              <a:ea typeface="+mn-ea"/>
              <a:cs typeface="Courier New"/>
            </a:endParaRPr>
          </a:p>
          <a:p>
            <a:pPr marL="218433">
              <a:lnSpc>
                <a:spcPts val="1427"/>
              </a:lnSpc>
              <a:buClrTx/>
            </a:pPr>
            <a:r>
              <a:rPr sz="1347" kern="1200" spc="-234" dirty="0">
                <a:solidFill>
                  <a:srgbClr val="000080"/>
                </a:solidFill>
                <a:latin typeface="Courier New"/>
                <a:ea typeface="+mn-ea"/>
                <a:cs typeface="Courier New"/>
              </a:rPr>
              <a:t>&lt;firstName&gt;</a:t>
            </a:r>
            <a:r>
              <a:rPr sz="1347" kern="1200" spc="-234" dirty="0">
                <a:solidFill>
                  <a:srgbClr val="333333"/>
                </a:solidFill>
                <a:latin typeface="Courier New"/>
                <a:ea typeface="+mn-ea"/>
                <a:cs typeface="Courier New"/>
              </a:rPr>
              <a:t>John</a:t>
            </a:r>
            <a:r>
              <a:rPr sz="1347" kern="1200" spc="329"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firstName&gt;</a:t>
            </a:r>
            <a:endParaRPr sz="1347" kern="1200">
              <a:solidFill>
                <a:prstClr val="black"/>
              </a:solidFill>
              <a:latin typeface="Courier New"/>
              <a:ea typeface="+mn-ea"/>
              <a:cs typeface="Courier New"/>
            </a:endParaRPr>
          </a:p>
          <a:p>
            <a:pPr marL="218433">
              <a:lnSpc>
                <a:spcPts val="1427"/>
              </a:lnSpc>
              <a:buClrTx/>
            </a:pPr>
            <a:r>
              <a:rPr sz="1347" kern="1200" spc="-234" dirty="0">
                <a:solidFill>
                  <a:srgbClr val="000080"/>
                </a:solidFill>
                <a:latin typeface="Courier New"/>
                <a:ea typeface="+mn-ea"/>
                <a:cs typeface="Courier New"/>
              </a:rPr>
              <a:t>&lt;lastName&gt;</a:t>
            </a:r>
            <a:r>
              <a:rPr sz="1347" kern="1200" spc="-234" dirty="0">
                <a:solidFill>
                  <a:srgbClr val="333333"/>
                </a:solidFill>
                <a:latin typeface="Courier New"/>
                <a:ea typeface="+mn-ea"/>
                <a:cs typeface="Courier New"/>
              </a:rPr>
              <a:t>Smith</a:t>
            </a:r>
            <a:r>
              <a:rPr sz="1347" kern="1200" spc="329"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lastName&gt;</a:t>
            </a:r>
            <a:endParaRPr sz="1347" kern="1200">
              <a:solidFill>
                <a:prstClr val="black"/>
              </a:solidFill>
              <a:latin typeface="Courier New"/>
              <a:ea typeface="+mn-ea"/>
              <a:cs typeface="Courier New"/>
            </a:endParaRPr>
          </a:p>
          <a:p>
            <a:pPr marL="218433">
              <a:lnSpc>
                <a:spcPts val="1427"/>
              </a:lnSpc>
              <a:buClrTx/>
            </a:pPr>
            <a:r>
              <a:rPr sz="1347" kern="1200" spc="-234" dirty="0">
                <a:solidFill>
                  <a:srgbClr val="000080"/>
                </a:solidFill>
                <a:latin typeface="Courier New"/>
                <a:ea typeface="+mn-ea"/>
                <a:cs typeface="Courier New"/>
              </a:rPr>
              <a:t>&lt;age&gt;</a:t>
            </a:r>
            <a:r>
              <a:rPr sz="1347" kern="1200" spc="-234" dirty="0">
                <a:solidFill>
                  <a:srgbClr val="333333"/>
                </a:solidFill>
                <a:latin typeface="Courier New"/>
                <a:ea typeface="+mn-ea"/>
                <a:cs typeface="Courier New"/>
              </a:rPr>
              <a:t>25</a:t>
            </a:r>
            <a:r>
              <a:rPr sz="1347" kern="1200" spc="313" dirty="0">
                <a:solidFill>
                  <a:srgbClr val="000080"/>
                </a:solidFill>
                <a:latin typeface="Courier New"/>
                <a:ea typeface="+mn-ea"/>
                <a:cs typeface="Courier New"/>
              </a:rPr>
              <a:t> </a:t>
            </a:r>
            <a:r>
              <a:rPr sz="1347" kern="1200" spc="-234" dirty="0">
                <a:solidFill>
                  <a:srgbClr val="000080"/>
                </a:solidFill>
                <a:latin typeface="Courier New"/>
                <a:ea typeface="+mn-ea"/>
                <a:cs typeface="Courier New"/>
              </a:rPr>
              <a:t>age&gt;</a:t>
            </a:r>
            <a:endParaRPr sz="1347" kern="1200">
              <a:solidFill>
                <a:prstClr val="black"/>
              </a:solidFill>
              <a:latin typeface="Courier New"/>
              <a:ea typeface="+mn-ea"/>
              <a:cs typeface="Courier New"/>
            </a:endParaRPr>
          </a:p>
          <a:p>
            <a:pPr marL="218433">
              <a:lnSpc>
                <a:spcPts val="1427"/>
              </a:lnSpc>
              <a:buClrTx/>
            </a:pPr>
            <a:r>
              <a:rPr sz="1347" kern="1200" spc="-234" dirty="0">
                <a:solidFill>
                  <a:srgbClr val="000080"/>
                </a:solidFill>
                <a:latin typeface="Courier New"/>
                <a:ea typeface="+mn-ea"/>
                <a:cs typeface="Courier New"/>
              </a:rPr>
              <a:t>&lt;address&gt;</a:t>
            </a:r>
            <a:endParaRPr sz="1347" kern="1200">
              <a:solidFill>
                <a:prstClr val="black"/>
              </a:solidFill>
              <a:latin typeface="Courier New"/>
              <a:ea typeface="+mn-ea"/>
              <a:cs typeface="Courier New"/>
            </a:endParaRPr>
          </a:p>
          <a:p>
            <a:pPr marL="365396">
              <a:lnSpc>
                <a:spcPts val="1427"/>
              </a:lnSpc>
              <a:buClrTx/>
            </a:pPr>
            <a:r>
              <a:rPr sz="1347" kern="1200" spc="-234" dirty="0">
                <a:solidFill>
                  <a:srgbClr val="000080"/>
                </a:solidFill>
                <a:latin typeface="Courier New"/>
                <a:ea typeface="+mn-ea"/>
                <a:cs typeface="Courier New"/>
              </a:rPr>
              <a:t>&lt;</a:t>
            </a:r>
            <a:r>
              <a:rPr sz="1347" kern="1200" spc="-230" dirty="0">
                <a:solidFill>
                  <a:srgbClr val="000080"/>
                </a:solidFill>
                <a:latin typeface="Courier New"/>
                <a:ea typeface="+mn-ea"/>
                <a:cs typeface="Courier New"/>
              </a:rPr>
              <a:t>streetAddres</a:t>
            </a:r>
            <a:r>
              <a:rPr sz="1347" kern="1200" spc="-234" dirty="0">
                <a:solidFill>
                  <a:srgbClr val="000080"/>
                </a:solidFill>
                <a:latin typeface="Courier New"/>
                <a:ea typeface="+mn-ea"/>
                <a:cs typeface="Courier New"/>
              </a:rPr>
              <a:t>s&gt;</a:t>
            </a:r>
            <a:r>
              <a:rPr sz="1347" kern="1200" spc="-230" dirty="0">
                <a:solidFill>
                  <a:srgbClr val="333333"/>
                </a:solidFill>
                <a:latin typeface="Courier New"/>
                <a:ea typeface="+mn-ea"/>
                <a:cs typeface="Courier New"/>
              </a:rPr>
              <a:t>21 2nd Street</a:t>
            </a:r>
            <a:r>
              <a:rPr sz="1347" kern="1200" spc="-234" dirty="0">
                <a:solidFill>
                  <a:srgbClr val="333333"/>
                </a:solidFill>
                <a:latin typeface="Courier New"/>
                <a:ea typeface="+mn-ea"/>
                <a:cs typeface="Courier New"/>
              </a:rPr>
              <a:t> </a:t>
            </a: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streetAddres</a:t>
            </a:r>
            <a:r>
              <a:rPr sz="1347" kern="1200" spc="-234" dirty="0">
                <a:solidFill>
                  <a:srgbClr val="000080"/>
                </a:solidFill>
                <a:latin typeface="Courier New"/>
                <a:ea typeface="+mn-ea"/>
                <a:cs typeface="Courier New"/>
              </a:rPr>
              <a:t>s</a:t>
            </a:r>
            <a:r>
              <a:rPr sz="1347" kern="1200" spc="-230" dirty="0">
                <a:solidFill>
                  <a:srgbClr val="000080"/>
                </a:solidFill>
                <a:latin typeface="Courier New"/>
                <a:ea typeface="+mn-ea"/>
                <a:cs typeface="Courier New"/>
              </a:rPr>
              <a:t>&gt;</a:t>
            </a:r>
            <a:endParaRPr sz="1347" kern="1200">
              <a:solidFill>
                <a:prstClr val="black"/>
              </a:solidFill>
              <a:latin typeface="Courier New"/>
              <a:ea typeface="+mn-ea"/>
              <a:cs typeface="Courier New"/>
            </a:endParaRPr>
          </a:p>
          <a:p>
            <a:pPr marL="365396">
              <a:lnSpc>
                <a:spcPts val="1427"/>
              </a:lnSpc>
              <a:buClrTx/>
            </a:pPr>
            <a:r>
              <a:rPr sz="1347" kern="1200" spc="-234" dirty="0">
                <a:solidFill>
                  <a:srgbClr val="000080"/>
                </a:solidFill>
                <a:latin typeface="Courier New"/>
                <a:ea typeface="+mn-ea"/>
                <a:cs typeface="Courier New"/>
              </a:rPr>
              <a:t>&lt;</a:t>
            </a:r>
            <a:r>
              <a:rPr sz="1347" kern="1200" spc="-230" dirty="0">
                <a:solidFill>
                  <a:srgbClr val="000080"/>
                </a:solidFill>
                <a:latin typeface="Courier New"/>
                <a:ea typeface="+mn-ea"/>
                <a:cs typeface="Courier New"/>
              </a:rPr>
              <a:t>cit</a:t>
            </a:r>
            <a:r>
              <a:rPr sz="1347" kern="1200" spc="-226" dirty="0">
                <a:solidFill>
                  <a:srgbClr val="000080"/>
                </a:solidFill>
                <a:latin typeface="Verdana"/>
                <a:ea typeface="+mn-ea"/>
                <a:cs typeface="Verdana"/>
              </a:rPr>
              <a:t>y</a:t>
            </a:r>
            <a:r>
              <a:rPr sz="1347" kern="1200" spc="-234" dirty="0">
                <a:solidFill>
                  <a:srgbClr val="000080"/>
                </a:solidFill>
                <a:latin typeface="Courier New"/>
                <a:ea typeface="+mn-ea"/>
                <a:cs typeface="Courier New"/>
              </a:rPr>
              <a:t>&gt;</a:t>
            </a:r>
            <a:r>
              <a:rPr sz="1347" kern="1200" spc="-230" dirty="0">
                <a:solidFill>
                  <a:srgbClr val="333333"/>
                </a:solidFill>
                <a:latin typeface="Courier New"/>
                <a:ea typeface="+mn-ea"/>
                <a:cs typeface="Courier New"/>
              </a:rPr>
              <a:t>New York</a:t>
            </a:r>
            <a:r>
              <a:rPr sz="1347" kern="1200" spc="-234" dirty="0">
                <a:solidFill>
                  <a:srgbClr val="333333"/>
                </a:solidFill>
                <a:latin typeface="Courier New"/>
                <a:ea typeface="+mn-ea"/>
                <a:cs typeface="Courier New"/>
              </a:rPr>
              <a:t> </a:t>
            </a: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cit</a:t>
            </a:r>
            <a:r>
              <a:rPr sz="1347" kern="1200" spc="-226" dirty="0">
                <a:solidFill>
                  <a:srgbClr val="000080"/>
                </a:solidFill>
                <a:latin typeface="Verdana"/>
                <a:ea typeface="+mn-ea"/>
                <a:cs typeface="Verdana"/>
              </a:rPr>
              <a:t>y</a:t>
            </a:r>
            <a:r>
              <a:rPr sz="1347" kern="1200" spc="-230" dirty="0">
                <a:solidFill>
                  <a:srgbClr val="000080"/>
                </a:solidFill>
                <a:latin typeface="Courier New"/>
                <a:ea typeface="+mn-ea"/>
                <a:cs typeface="Courier New"/>
              </a:rPr>
              <a:t>&gt;</a:t>
            </a:r>
            <a:endParaRPr sz="1347" kern="1200">
              <a:solidFill>
                <a:prstClr val="black"/>
              </a:solidFill>
              <a:latin typeface="Courier New"/>
              <a:ea typeface="+mn-ea"/>
              <a:cs typeface="Courier New"/>
            </a:endParaRPr>
          </a:p>
          <a:p>
            <a:pPr marL="365396">
              <a:lnSpc>
                <a:spcPts val="1427"/>
              </a:lnSpc>
              <a:buClrTx/>
            </a:pPr>
            <a:r>
              <a:rPr sz="1347" kern="1200" spc="-234" dirty="0">
                <a:solidFill>
                  <a:srgbClr val="000080"/>
                </a:solidFill>
                <a:latin typeface="Courier New"/>
                <a:ea typeface="+mn-ea"/>
                <a:cs typeface="Courier New"/>
              </a:rPr>
              <a:t>&lt;state&gt;</a:t>
            </a:r>
            <a:r>
              <a:rPr sz="1347" kern="1200" spc="-234" dirty="0">
                <a:solidFill>
                  <a:srgbClr val="333333"/>
                </a:solidFill>
                <a:latin typeface="Courier New"/>
                <a:ea typeface="+mn-ea"/>
                <a:cs typeface="Courier New"/>
              </a:rPr>
              <a:t>NY</a:t>
            </a:r>
            <a:r>
              <a:rPr sz="1347" kern="1200" spc="309"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state&gt;</a:t>
            </a:r>
            <a:endParaRPr sz="1347" kern="1200">
              <a:solidFill>
                <a:prstClr val="black"/>
              </a:solidFill>
              <a:latin typeface="Courier New"/>
              <a:ea typeface="+mn-ea"/>
              <a:cs typeface="Courier New"/>
            </a:endParaRPr>
          </a:p>
          <a:p>
            <a:pPr marL="365396">
              <a:lnSpc>
                <a:spcPts val="1427"/>
              </a:lnSpc>
              <a:buClrTx/>
            </a:pPr>
            <a:r>
              <a:rPr sz="1347" kern="1200" spc="-230" dirty="0">
                <a:solidFill>
                  <a:srgbClr val="000080"/>
                </a:solidFill>
                <a:latin typeface="Courier New"/>
                <a:ea typeface="+mn-ea"/>
                <a:cs typeface="Courier New"/>
              </a:rPr>
              <a:t>&lt;postalCode&gt;</a:t>
            </a:r>
            <a:r>
              <a:rPr sz="1347" kern="1200" spc="-230" dirty="0">
                <a:solidFill>
                  <a:srgbClr val="333333"/>
                </a:solidFill>
                <a:latin typeface="Courier New"/>
                <a:ea typeface="+mn-ea"/>
                <a:cs typeface="Courier New"/>
              </a:rPr>
              <a:t>10021</a:t>
            </a:r>
            <a:r>
              <a:rPr sz="1347" kern="1200" spc="289"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postalCode&gt;</a:t>
            </a:r>
            <a:endParaRPr sz="1347" kern="1200">
              <a:solidFill>
                <a:prstClr val="black"/>
              </a:solidFill>
              <a:latin typeface="Courier New"/>
              <a:ea typeface="+mn-ea"/>
              <a:cs typeface="Courier New"/>
            </a:endParaRPr>
          </a:p>
          <a:p>
            <a:pPr marL="291915">
              <a:lnSpc>
                <a:spcPts val="1427"/>
              </a:lnSpc>
              <a:buClrTx/>
            </a:pP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address&gt;</a:t>
            </a:r>
            <a:endParaRPr sz="1347" kern="1200">
              <a:solidFill>
                <a:prstClr val="black"/>
              </a:solidFill>
              <a:latin typeface="Courier New"/>
              <a:ea typeface="+mn-ea"/>
              <a:cs typeface="Courier New"/>
            </a:endParaRPr>
          </a:p>
          <a:p>
            <a:pPr marL="218433">
              <a:lnSpc>
                <a:spcPts val="1427"/>
              </a:lnSpc>
              <a:buClrTx/>
            </a:pPr>
            <a:r>
              <a:rPr sz="1347" kern="1200" spc="-230" dirty="0">
                <a:solidFill>
                  <a:srgbClr val="000080"/>
                </a:solidFill>
                <a:latin typeface="Courier New"/>
                <a:ea typeface="+mn-ea"/>
                <a:cs typeface="Courier New"/>
              </a:rPr>
              <a:t>&lt;phoneNumber&gt;</a:t>
            </a:r>
            <a:endParaRPr sz="1347" kern="1200">
              <a:solidFill>
                <a:prstClr val="black"/>
              </a:solidFill>
              <a:latin typeface="Courier New"/>
              <a:ea typeface="+mn-ea"/>
              <a:cs typeface="Courier New"/>
            </a:endParaRPr>
          </a:p>
          <a:p>
            <a:pPr marL="365396">
              <a:lnSpc>
                <a:spcPts val="1427"/>
              </a:lnSpc>
              <a:buClrTx/>
            </a:pPr>
            <a:r>
              <a:rPr sz="1347" kern="1200" spc="-230" dirty="0">
                <a:solidFill>
                  <a:srgbClr val="000080"/>
                </a:solidFill>
                <a:latin typeface="Courier New"/>
                <a:ea typeface="+mn-ea"/>
                <a:cs typeface="Courier New"/>
              </a:rPr>
              <a:t>&lt;t</a:t>
            </a:r>
            <a:r>
              <a:rPr sz="1347" kern="1200" spc="-230" dirty="0">
                <a:solidFill>
                  <a:srgbClr val="000080"/>
                </a:solidFill>
                <a:latin typeface="Verdana"/>
                <a:ea typeface="+mn-ea"/>
                <a:cs typeface="Verdana"/>
              </a:rPr>
              <a:t>y</a:t>
            </a:r>
            <a:r>
              <a:rPr sz="1347" kern="1200" spc="-230" dirty="0">
                <a:solidFill>
                  <a:srgbClr val="000080"/>
                </a:solidFill>
                <a:latin typeface="Courier New"/>
                <a:ea typeface="+mn-ea"/>
                <a:cs typeface="Courier New"/>
              </a:rPr>
              <a:t>pe&gt;</a:t>
            </a:r>
            <a:r>
              <a:rPr sz="1347" kern="1200" spc="-230" dirty="0">
                <a:solidFill>
                  <a:srgbClr val="333333"/>
                </a:solidFill>
                <a:latin typeface="Courier New"/>
                <a:ea typeface="+mn-ea"/>
                <a:cs typeface="Courier New"/>
              </a:rPr>
              <a:t>home</a:t>
            </a:r>
            <a:r>
              <a:rPr sz="1347" kern="1200" spc="297"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t</a:t>
            </a:r>
            <a:r>
              <a:rPr sz="1347" kern="1200" spc="-230" dirty="0">
                <a:solidFill>
                  <a:srgbClr val="000080"/>
                </a:solidFill>
                <a:latin typeface="Verdana"/>
                <a:ea typeface="+mn-ea"/>
                <a:cs typeface="Verdana"/>
              </a:rPr>
              <a:t>y</a:t>
            </a:r>
            <a:r>
              <a:rPr sz="1347" kern="1200" spc="-230" dirty="0">
                <a:solidFill>
                  <a:srgbClr val="000080"/>
                </a:solidFill>
                <a:latin typeface="Courier New"/>
                <a:ea typeface="+mn-ea"/>
                <a:cs typeface="Courier New"/>
              </a:rPr>
              <a:t>pe&gt;</a:t>
            </a:r>
            <a:endParaRPr sz="1347" kern="1200">
              <a:solidFill>
                <a:prstClr val="black"/>
              </a:solidFill>
              <a:latin typeface="Courier New"/>
              <a:ea typeface="+mn-ea"/>
              <a:cs typeface="Courier New"/>
            </a:endParaRPr>
          </a:p>
          <a:p>
            <a:pPr marL="365396">
              <a:lnSpc>
                <a:spcPts val="1427"/>
              </a:lnSpc>
              <a:buClrTx/>
            </a:pPr>
            <a:r>
              <a:rPr sz="1347" kern="1200" spc="-234" dirty="0">
                <a:solidFill>
                  <a:srgbClr val="000080"/>
                </a:solidFill>
                <a:latin typeface="Courier New"/>
                <a:ea typeface="+mn-ea"/>
                <a:cs typeface="Courier New"/>
              </a:rPr>
              <a:t>&lt;</a:t>
            </a:r>
            <a:r>
              <a:rPr sz="1347" kern="1200" spc="-230" dirty="0">
                <a:solidFill>
                  <a:srgbClr val="000080"/>
                </a:solidFill>
                <a:latin typeface="Courier New"/>
                <a:ea typeface="+mn-ea"/>
                <a:cs typeface="Courier New"/>
              </a:rPr>
              <a:t>numbe</a:t>
            </a:r>
            <a:r>
              <a:rPr sz="1347" kern="1200" spc="-234" dirty="0">
                <a:solidFill>
                  <a:srgbClr val="000080"/>
                </a:solidFill>
                <a:latin typeface="Courier New"/>
                <a:ea typeface="+mn-ea"/>
                <a:cs typeface="Courier New"/>
              </a:rPr>
              <a:t>r&gt;</a:t>
            </a:r>
            <a:r>
              <a:rPr sz="1347" kern="1200" spc="-230" dirty="0">
                <a:solidFill>
                  <a:srgbClr val="333333"/>
                </a:solidFill>
                <a:latin typeface="Courier New"/>
                <a:ea typeface="+mn-ea"/>
                <a:cs typeface="Courier New"/>
              </a:rPr>
              <a:t>212 555-1234 </a:t>
            </a: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numbe</a:t>
            </a:r>
            <a:r>
              <a:rPr sz="1347" kern="1200" spc="-234" dirty="0">
                <a:solidFill>
                  <a:srgbClr val="000080"/>
                </a:solidFill>
                <a:latin typeface="Courier New"/>
                <a:ea typeface="+mn-ea"/>
                <a:cs typeface="Courier New"/>
              </a:rPr>
              <a:t>r</a:t>
            </a:r>
            <a:r>
              <a:rPr sz="1347" kern="1200" spc="-230" dirty="0">
                <a:solidFill>
                  <a:srgbClr val="000080"/>
                </a:solidFill>
                <a:latin typeface="Courier New"/>
                <a:ea typeface="+mn-ea"/>
                <a:cs typeface="Courier New"/>
              </a:rPr>
              <a:t>&gt;</a:t>
            </a:r>
            <a:endParaRPr sz="1347" kern="1200">
              <a:solidFill>
                <a:prstClr val="black"/>
              </a:solidFill>
              <a:latin typeface="Courier New"/>
              <a:ea typeface="+mn-ea"/>
              <a:cs typeface="Courier New"/>
            </a:endParaRPr>
          </a:p>
          <a:p>
            <a:pPr marL="291915">
              <a:lnSpc>
                <a:spcPts val="1427"/>
              </a:lnSpc>
              <a:buClrTx/>
            </a:pP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phoneNumber&gt;</a:t>
            </a:r>
            <a:endParaRPr sz="1347" kern="1200">
              <a:solidFill>
                <a:prstClr val="black"/>
              </a:solidFill>
              <a:latin typeface="Courier New"/>
              <a:ea typeface="+mn-ea"/>
              <a:cs typeface="Courier New"/>
            </a:endParaRPr>
          </a:p>
          <a:p>
            <a:pPr marL="218433">
              <a:lnSpc>
                <a:spcPts val="1427"/>
              </a:lnSpc>
              <a:buClrTx/>
            </a:pPr>
            <a:r>
              <a:rPr sz="1347" kern="1200" spc="-230" dirty="0">
                <a:solidFill>
                  <a:srgbClr val="000080"/>
                </a:solidFill>
                <a:latin typeface="Courier New"/>
                <a:ea typeface="+mn-ea"/>
                <a:cs typeface="Courier New"/>
              </a:rPr>
              <a:t>&lt;phoneNumber&gt;</a:t>
            </a:r>
            <a:endParaRPr sz="1347" kern="1200">
              <a:solidFill>
                <a:prstClr val="black"/>
              </a:solidFill>
              <a:latin typeface="Courier New"/>
              <a:ea typeface="+mn-ea"/>
              <a:cs typeface="Courier New"/>
            </a:endParaRPr>
          </a:p>
          <a:p>
            <a:pPr marL="365396">
              <a:lnSpc>
                <a:spcPts val="1522"/>
              </a:lnSpc>
              <a:buClrTx/>
            </a:pPr>
            <a:r>
              <a:rPr sz="1347" kern="1200" spc="-230" dirty="0">
                <a:solidFill>
                  <a:srgbClr val="000080"/>
                </a:solidFill>
                <a:latin typeface="Courier New"/>
                <a:ea typeface="+mn-ea"/>
                <a:cs typeface="Courier New"/>
              </a:rPr>
              <a:t>&lt;t</a:t>
            </a:r>
            <a:r>
              <a:rPr sz="1347" kern="1200" spc="-230" dirty="0">
                <a:solidFill>
                  <a:srgbClr val="000080"/>
                </a:solidFill>
                <a:latin typeface="Verdana"/>
                <a:ea typeface="+mn-ea"/>
                <a:cs typeface="Verdana"/>
              </a:rPr>
              <a:t>y</a:t>
            </a:r>
            <a:r>
              <a:rPr sz="1347" kern="1200" spc="-230" dirty="0">
                <a:solidFill>
                  <a:srgbClr val="000080"/>
                </a:solidFill>
                <a:latin typeface="Courier New"/>
                <a:ea typeface="+mn-ea"/>
                <a:cs typeface="Courier New"/>
              </a:rPr>
              <a:t>pe&gt;</a:t>
            </a:r>
            <a:r>
              <a:rPr sz="1347" kern="1200" spc="-230" dirty="0">
                <a:solidFill>
                  <a:srgbClr val="333333"/>
                </a:solidFill>
                <a:latin typeface="Courier New"/>
                <a:ea typeface="+mn-ea"/>
                <a:cs typeface="Courier New"/>
              </a:rPr>
              <a:t>fax</a:t>
            </a:r>
            <a:r>
              <a:rPr sz="1347" kern="1200" spc="293" dirty="0">
                <a:solidFill>
                  <a:srgbClr val="000080"/>
                </a:solidFill>
                <a:latin typeface="Courier New"/>
                <a:ea typeface="+mn-ea"/>
                <a:cs typeface="Courier New"/>
              </a:rPr>
              <a:t> </a:t>
            </a:r>
            <a:r>
              <a:rPr sz="1347" kern="1200" spc="-230" dirty="0">
                <a:solidFill>
                  <a:srgbClr val="000080"/>
                </a:solidFill>
                <a:latin typeface="Courier New"/>
                <a:ea typeface="+mn-ea"/>
                <a:cs typeface="Courier New"/>
              </a:rPr>
              <a:t>t</a:t>
            </a:r>
            <a:r>
              <a:rPr sz="1347" kern="1200" spc="-230" dirty="0">
                <a:solidFill>
                  <a:srgbClr val="000080"/>
                </a:solidFill>
                <a:latin typeface="Verdana"/>
                <a:ea typeface="+mn-ea"/>
                <a:cs typeface="Verdana"/>
              </a:rPr>
              <a:t>y</a:t>
            </a:r>
            <a:r>
              <a:rPr sz="1347" kern="1200" spc="-230" dirty="0">
                <a:solidFill>
                  <a:srgbClr val="000080"/>
                </a:solidFill>
                <a:latin typeface="Courier New"/>
                <a:ea typeface="+mn-ea"/>
                <a:cs typeface="Courier New"/>
              </a:rPr>
              <a:t>pe&gt;</a:t>
            </a:r>
            <a:endParaRPr sz="1347" kern="1200">
              <a:solidFill>
                <a:prstClr val="black"/>
              </a:solidFill>
              <a:latin typeface="Courier New"/>
              <a:ea typeface="+mn-ea"/>
              <a:cs typeface="Courier New"/>
            </a:endParaRPr>
          </a:p>
        </p:txBody>
      </p:sp>
      <p:sp>
        <p:nvSpPr>
          <p:cNvPr id="10" name="object 10"/>
          <p:cNvSpPr txBox="1"/>
          <p:nvPr/>
        </p:nvSpPr>
        <p:spPr>
          <a:xfrm>
            <a:off x="775572" y="4527842"/>
            <a:ext cx="2154029" cy="179536"/>
          </a:xfrm>
          <a:prstGeom prst="rect">
            <a:avLst/>
          </a:prstGeom>
        </p:spPr>
        <p:txBody>
          <a:bodyPr vert="horz" wrap="square" lIns="0" tIns="0" rIns="0" bIns="0" rtlCol="0">
            <a:spAutoFit/>
          </a:bodyPr>
          <a:lstStyle/>
          <a:p>
            <a:pPr marL="10066">
              <a:lnSpc>
                <a:spcPts val="1363"/>
              </a:lnSpc>
              <a:buClrTx/>
            </a:pPr>
            <a:r>
              <a:rPr sz="1347" kern="1200" spc="-234" dirty="0">
                <a:solidFill>
                  <a:srgbClr val="000080"/>
                </a:solidFill>
                <a:latin typeface="Courier New"/>
                <a:ea typeface="+mn-ea"/>
                <a:cs typeface="Courier New"/>
              </a:rPr>
              <a:t>&lt;</a:t>
            </a:r>
            <a:r>
              <a:rPr sz="1347" kern="1200" spc="-230" dirty="0">
                <a:solidFill>
                  <a:srgbClr val="000080"/>
                </a:solidFill>
                <a:latin typeface="Courier New"/>
                <a:ea typeface="+mn-ea"/>
                <a:cs typeface="Courier New"/>
              </a:rPr>
              <a:t>numbe</a:t>
            </a:r>
            <a:r>
              <a:rPr sz="1347" kern="1200" spc="-234" dirty="0">
                <a:solidFill>
                  <a:srgbClr val="000080"/>
                </a:solidFill>
                <a:latin typeface="Courier New"/>
                <a:ea typeface="+mn-ea"/>
                <a:cs typeface="Courier New"/>
              </a:rPr>
              <a:t>r&gt;</a:t>
            </a:r>
            <a:r>
              <a:rPr sz="1347" kern="1200" spc="-230" dirty="0">
                <a:solidFill>
                  <a:srgbClr val="333333"/>
                </a:solidFill>
                <a:latin typeface="Courier New"/>
                <a:ea typeface="+mn-ea"/>
                <a:cs typeface="Courier New"/>
              </a:rPr>
              <a:t>646 555-4567 </a:t>
            </a:r>
            <a:r>
              <a:rPr sz="1347" kern="1200" spc="147" dirty="0">
                <a:solidFill>
                  <a:srgbClr val="000080"/>
                </a:solidFill>
                <a:latin typeface="Lucida Sans Unicode"/>
                <a:ea typeface="+mn-ea"/>
                <a:cs typeface="Lucida Sans Unicode"/>
              </a:rPr>
              <a:t> </a:t>
            </a:r>
            <a:r>
              <a:rPr sz="1347" kern="1200" spc="-230" dirty="0">
                <a:solidFill>
                  <a:srgbClr val="000080"/>
                </a:solidFill>
                <a:latin typeface="Courier New"/>
                <a:ea typeface="+mn-ea"/>
                <a:cs typeface="Courier New"/>
              </a:rPr>
              <a:t>numbe</a:t>
            </a:r>
            <a:r>
              <a:rPr sz="1347" kern="1200" spc="-234" dirty="0">
                <a:solidFill>
                  <a:srgbClr val="000080"/>
                </a:solidFill>
                <a:latin typeface="Courier New"/>
                <a:ea typeface="+mn-ea"/>
                <a:cs typeface="Courier New"/>
              </a:rPr>
              <a:t>r</a:t>
            </a:r>
            <a:r>
              <a:rPr sz="1347" kern="1200" spc="-230" dirty="0">
                <a:solidFill>
                  <a:srgbClr val="000080"/>
                </a:solidFill>
                <a:latin typeface="Courier New"/>
                <a:ea typeface="+mn-ea"/>
                <a:cs typeface="Courier New"/>
              </a:rPr>
              <a:t>&gt;</a:t>
            </a:r>
            <a:endParaRPr sz="1347" kern="1200">
              <a:solidFill>
                <a:prstClr val="black"/>
              </a:solidFill>
              <a:latin typeface="Courier New"/>
              <a:ea typeface="+mn-ea"/>
              <a:cs typeface="Courier New"/>
            </a:endParaRPr>
          </a:p>
        </p:txBody>
      </p:sp>
      <p:sp>
        <p:nvSpPr>
          <p:cNvPr id="11" name="object 11"/>
          <p:cNvSpPr txBox="1"/>
          <p:nvPr/>
        </p:nvSpPr>
        <p:spPr>
          <a:xfrm>
            <a:off x="8630922" y="4866504"/>
            <a:ext cx="395073" cy="318535"/>
          </a:xfrm>
          <a:prstGeom prst="rect">
            <a:avLst/>
          </a:prstGeom>
        </p:spPr>
        <p:txBody>
          <a:bodyPr vert="horz" wrap="square" lIns="0" tIns="1510" rIns="0" bIns="0" rtlCol="0">
            <a:spAutoFit/>
          </a:bodyPr>
          <a:lstStyle/>
          <a:p>
            <a:pPr marL="30198">
              <a:spcBef>
                <a:spcPts val="12"/>
              </a:spcBef>
              <a:buClrTx/>
            </a:pPr>
            <a:fld id="{81D60167-4931-47E6-BA6A-407CBD079E47}" type="slidenum">
              <a:rPr sz="1030" kern="1200" spc="12" dirty="0">
                <a:solidFill>
                  <a:srgbClr val="262821"/>
                </a:solidFill>
                <a:latin typeface="Trebuchet MS"/>
                <a:ea typeface="+mn-ea"/>
                <a:cs typeface="Trebuchet MS"/>
              </a:rPr>
              <a:pPr marL="30198">
                <a:spcBef>
                  <a:spcPts val="12"/>
                </a:spcBef>
                <a:buClrTx/>
              </a:pPr>
              <a:t>30</a:t>
            </a:fld>
            <a:r>
              <a:rPr sz="1030" kern="1200" spc="-48" dirty="0">
                <a:solidFill>
                  <a:srgbClr val="262821"/>
                </a:solidFill>
                <a:latin typeface="Trebuchet MS"/>
                <a:ea typeface="+mn-ea"/>
                <a:cs typeface="Trebuchet MS"/>
              </a:rPr>
              <a:t> </a:t>
            </a:r>
            <a:r>
              <a:rPr sz="1030" kern="1200" spc="-8" dirty="0">
                <a:solidFill>
                  <a:srgbClr val="262821"/>
                </a:solidFill>
                <a:latin typeface="Trebuchet MS"/>
                <a:ea typeface="+mn-ea"/>
                <a:cs typeface="Trebuchet MS"/>
              </a:rPr>
              <a:t>/</a:t>
            </a:r>
            <a:r>
              <a:rPr sz="1030" kern="1200" spc="-48" dirty="0">
                <a:solidFill>
                  <a:srgbClr val="262821"/>
                </a:solidFill>
                <a:latin typeface="Trebuchet MS"/>
                <a:ea typeface="+mn-ea"/>
                <a:cs typeface="Trebuchet MS"/>
              </a:rPr>
              <a:t> </a:t>
            </a:r>
            <a:r>
              <a:rPr sz="1030" kern="1200" spc="-99" dirty="0">
                <a:solidFill>
                  <a:srgbClr val="262821"/>
                </a:solidFill>
                <a:latin typeface="Trebuchet MS"/>
                <a:ea typeface="+mn-ea"/>
                <a:cs typeface="Trebuchet MS"/>
              </a:rPr>
              <a:t>21</a:t>
            </a:r>
            <a:endParaRPr sz="1030" kern="1200">
              <a:solidFill>
                <a:prstClr val="black"/>
              </a:solidFill>
              <a:latin typeface="Trebuchet MS"/>
              <a:ea typeface="+mn-ea"/>
              <a:cs typeface="Trebuchet MS"/>
            </a:endParaRPr>
          </a:p>
        </p:txBody>
      </p:sp>
    </p:spTree>
    <p:extLst>
      <p:ext uri="{BB962C8B-B14F-4D97-AF65-F5344CB8AC3E}">
        <p14:creationId xmlns:p14="http://schemas.microsoft.com/office/powerpoint/2010/main" val="1824465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70" y="0"/>
            <a:ext cx="9129461" cy="5142493"/>
          </a:xfrm>
          <a:custGeom>
            <a:avLst/>
            <a:gdLst/>
            <a:ahLst/>
            <a:cxnLst/>
            <a:rect l="l" t="t" r="r" b="b"/>
            <a:pathLst>
              <a:path w="11518900" h="6488430">
                <a:moveTo>
                  <a:pt x="0" y="0"/>
                </a:moveTo>
                <a:lnTo>
                  <a:pt x="11518391" y="0"/>
                </a:lnTo>
                <a:lnTo>
                  <a:pt x="11518391" y="6488310"/>
                </a:lnTo>
                <a:lnTo>
                  <a:pt x="0" y="6488310"/>
                </a:lnTo>
                <a:lnTo>
                  <a:pt x="0" y="0"/>
                </a:lnTo>
                <a:close/>
              </a:path>
            </a:pathLst>
          </a:custGeom>
          <a:solidFill>
            <a:srgbClr val="FFFDD9"/>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 name="object 3"/>
          <p:cNvSpPr txBox="1">
            <a:spLocks noGrp="1"/>
          </p:cNvSpPr>
          <p:nvPr>
            <p:ph type="title"/>
          </p:nvPr>
        </p:nvSpPr>
        <p:spPr>
          <a:xfrm>
            <a:off x="420073" y="65015"/>
            <a:ext cx="8089007" cy="519767"/>
          </a:xfrm>
          <a:prstGeom prst="rect">
            <a:avLst/>
          </a:prstGeom>
        </p:spPr>
        <p:txBody>
          <a:bodyPr vert="horz" wrap="square" lIns="0" tIns="12582" rIns="0" bIns="0" rtlCol="0" anchor="ctr">
            <a:spAutoFit/>
          </a:bodyPr>
          <a:lstStyle/>
          <a:p>
            <a:pPr marL="10066">
              <a:lnSpc>
                <a:spcPct val="100000"/>
              </a:lnSpc>
              <a:spcBef>
                <a:spcPts val="99"/>
              </a:spcBef>
            </a:pPr>
            <a:r>
              <a:rPr spc="44" dirty="0"/>
              <a:t>Examples</a:t>
            </a:r>
            <a:r>
              <a:rPr spc="-90" dirty="0"/>
              <a:t> </a:t>
            </a:r>
            <a:r>
              <a:rPr spc="24" dirty="0"/>
              <a:t>of</a:t>
            </a:r>
            <a:r>
              <a:rPr spc="-90" dirty="0"/>
              <a:t> </a:t>
            </a:r>
            <a:r>
              <a:rPr spc="-135" dirty="0"/>
              <a:t>CSV,</a:t>
            </a:r>
            <a:r>
              <a:rPr spc="-90" dirty="0"/>
              <a:t> </a:t>
            </a:r>
            <a:r>
              <a:rPr spc="-159" dirty="0"/>
              <a:t>TSV,</a:t>
            </a:r>
            <a:r>
              <a:rPr spc="-90" dirty="0"/>
              <a:t> </a:t>
            </a:r>
            <a:r>
              <a:rPr spc="-48" dirty="0"/>
              <a:t>XML,</a:t>
            </a:r>
            <a:r>
              <a:rPr spc="-90" dirty="0"/>
              <a:t> </a:t>
            </a:r>
            <a:r>
              <a:rPr spc="-75" dirty="0"/>
              <a:t>YAML,</a:t>
            </a:r>
            <a:r>
              <a:rPr spc="-90" dirty="0"/>
              <a:t> </a:t>
            </a:r>
            <a:r>
              <a:rPr spc="99" dirty="0"/>
              <a:t>and</a:t>
            </a:r>
            <a:r>
              <a:rPr spc="-90" dirty="0"/>
              <a:t> </a:t>
            </a:r>
            <a:r>
              <a:rPr spc="-20" dirty="0"/>
              <a:t>JSON</a:t>
            </a:r>
            <a:r>
              <a:rPr spc="-90" dirty="0"/>
              <a:t> </a:t>
            </a:r>
            <a:r>
              <a:rPr spc="-8" dirty="0"/>
              <a:t>files</a:t>
            </a:r>
          </a:p>
        </p:txBody>
      </p:sp>
      <p:sp>
        <p:nvSpPr>
          <p:cNvPr id="12" name="object 12"/>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96634">
              <a:spcBef>
                <a:spcPts val="12"/>
              </a:spcBef>
            </a:pPr>
            <a:fld id="{81D60167-4931-47E6-BA6A-407CBD079E47}" type="slidenum">
              <a:rPr spc="-8" dirty="0">
                <a:solidFill>
                  <a:prstClr val="black">
                    <a:tint val="75000"/>
                  </a:prstClr>
                </a:solidFill>
              </a:rPr>
              <a:pPr marL="96634">
                <a:spcBef>
                  <a:spcPts val="12"/>
                </a:spcBef>
              </a:pPr>
              <a:t>31</a:t>
            </a:fld>
            <a:r>
              <a:rPr spc="-48" dirty="0">
                <a:solidFill>
                  <a:prstClr val="black">
                    <a:tint val="75000"/>
                  </a:prstClr>
                </a:solidFill>
              </a:rPr>
              <a:t> </a:t>
            </a:r>
            <a:r>
              <a:rPr spc="-8" dirty="0">
                <a:solidFill>
                  <a:prstClr val="black">
                    <a:tint val="75000"/>
                  </a:prstClr>
                </a:solidFill>
              </a:rPr>
              <a:t>/</a:t>
            </a:r>
            <a:r>
              <a:rPr spc="-48" dirty="0">
                <a:solidFill>
                  <a:prstClr val="black">
                    <a:tint val="75000"/>
                  </a:prstClr>
                </a:solidFill>
              </a:rPr>
              <a:t> </a:t>
            </a:r>
            <a:r>
              <a:rPr spc="-99" dirty="0">
                <a:solidFill>
                  <a:prstClr val="black">
                    <a:tint val="75000"/>
                  </a:prstClr>
                </a:solidFill>
              </a:rPr>
              <a:t>21</a:t>
            </a:r>
          </a:p>
        </p:txBody>
      </p:sp>
      <p:grpSp>
        <p:nvGrpSpPr>
          <p:cNvPr id="4" name="object 4"/>
          <p:cNvGrpSpPr/>
          <p:nvPr/>
        </p:nvGrpSpPr>
        <p:grpSpPr>
          <a:xfrm>
            <a:off x="430140" y="1366776"/>
            <a:ext cx="8283954" cy="2537527"/>
            <a:chOff x="533547" y="1724500"/>
            <a:chExt cx="10452100" cy="3201670"/>
          </a:xfrm>
        </p:grpSpPr>
        <p:pic>
          <p:nvPicPr>
            <p:cNvPr id="5" name="object 5"/>
            <p:cNvPicPr/>
            <p:nvPr/>
          </p:nvPicPr>
          <p:blipFill>
            <a:blip r:embed="rId2" cstate="print"/>
            <a:stretch>
              <a:fillRect/>
            </a:stretch>
          </p:blipFill>
          <p:spPr>
            <a:xfrm>
              <a:off x="10823382" y="1724500"/>
              <a:ext cx="161969" cy="162560"/>
            </a:xfrm>
            <a:prstGeom prst="rect">
              <a:avLst/>
            </a:prstGeom>
          </p:spPr>
        </p:pic>
        <p:pic>
          <p:nvPicPr>
            <p:cNvPr id="6" name="object 6"/>
            <p:cNvPicPr/>
            <p:nvPr/>
          </p:nvPicPr>
          <p:blipFill>
            <a:blip r:embed="rId3" cstate="print"/>
            <a:stretch>
              <a:fillRect/>
            </a:stretch>
          </p:blipFill>
          <p:spPr>
            <a:xfrm>
              <a:off x="10823382" y="4763610"/>
              <a:ext cx="161969" cy="162559"/>
            </a:xfrm>
            <a:prstGeom prst="rect">
              <a:avLst/>
            </a:prstGeom>
          </p:spPr>
        </p:pic>
        <p:sp>
          <p:nvSpPr>
            <p:cNvPr id="7" name="object 7"/>
            <p:cNvSpPr/>
            <p:nvPr/>
          </p:nvSpPr>
          <p:spPr>
            <a:xfrm>
              <a:off x="10823382" y="1886469"/>
              <a:ext cx="162560" cy="2877820"/>
            </a:xfrm>
            <a:custGeom>
              <a:avLst/>
              <a:gdLst/>
              <a:ahLst/>
              <a:cxnLst/>
              <a:rect l="l" t="t" r="r" b="b"/>
              <a:pathLst>
                <a:path w="162559" h="2877820">
                  <a:moveTo>
                    <a:pt x="161969" y="2877342"/>
                  </a:moveTo>
                  <a:lnTo>
                    <a:pt x="0" y="2877342"/>
                  </a:lnTo>
                  <a:lnTo>
                    <a:pt x="0" y="0"/>
                  </a:lnTo>
                  <a:lnTo>
                    <a:pt x="161969" y="0"/>
                  </a:lnTo>
                  <a:lnTo>
                    <a:pt x="161969" y="2877342"/>
                  </a:lnTo>
                  <a:close/>
                </a:path>
              </a:pathLst>
            </a:custGeom>
            <a:solidFill>
              <a:srgbClr val="F1F1F1"/>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8" name="object 8"/>
            <p:cNvSpPr/>
            <p:nvPr/>
          </p:nvSpPr>
          <p:spPr>
            <a:xfrm>
              <a:off x="10842437" y="1886469"/>
              <a:ext cx="124460" cy="2239010"/>
            </a:xfrm>
            <a:custGeom>
              <a:avLst/>
              <a:gdLst/>
              <a:ahLst/>
              <a:cxnLst/>
              <a:rect l="l" t="t" r="r" b="b"/>
              <a:pathLst>
                <a:path w="124459" h="2239010">
                  <a:moveTo>
                    <a:pt x="123859" y="2238991"/>
                  </a:moveTo>
                  <a:lnTo>
                    <a:pt x="0" y="2238991"/>
                  </a:lnTo>
                  <a:lnTo>
                    <a:pt x="0" y="0"/>
                  </a:lnTo>
                  <a:lnTo>
                    <a:pt x="123859" y="0"/>
                  </a:lnTo>
                  <a:lnTo>
                    <a:pt x="123859" y="2238991"/>
                  </a:lnTo>
                  <a:close/>
                </a:path>
              </a:pathLst>
            </a:custGeom>
            <a:solidFill>
              <a:srgbClr val="000000">
                <a:alpha val="19999"/>
              </a:srgbClr>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9" name="object 9"/>
            <p:cNvSpPr/>
            <p:nvPr/>
          </p:nvSpPr>
          <p:spPr>
            <a:xfrm>
              <a:off x="533547" y="1991273"/>
              <a:ext cx="10290175" cy="2934970"/>
            </a:xfrm>
            <a:custGeom>
              <a:avLst/>
              <a:gdLst/>
              <a:ahLst/>
              <a:cxnLst/>
              <a:rect l="l" t="t" r="r" b="b"/>
              <a:pathLst>
                <a:path w="10290175" h="2934970">
                  <a:moveTo>
                    <a:pt x="0" y="0"/>
                  </a:moveTo>
                  <a:lnTo>
                    <a:pt x="10289835" y="0"/>
                  </a:lnTo>
                  <a:lnTo>
                    <a:pt x="10289835" y="2934507"/>
                  </a:lnTo>
                  <a:lnTo>
                    <a:pt x="0" y="2934507"/>
                  </a:lnTo>
                  <a:lnTo>
                    <a:pt x="0" y="0"/>
                  </a:lnTo>
                  <a:close/>
                </a:path>
              </a:pathLst>
            </a:custGeom>
            <a:solidFill>
              <a:srgbClr val="F7F7F7"/>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sp>
        <p:nvSpPr>
          <p:cNvPr id="10" name="object 10"/>
          <p:cNvSpPr txBox="1"/>
          <p:nvPr/>
        </p:nvSpPr>
        <p:spPr>
          <a:xfrm>
            <a:off x="420073" y="843225"/>
            <a:ext cx="7670962" cy="3736377"/>
          </a:xfrm>
          <a:prstGeom prst="rect">
            <a:avLst/>
          </a:prstGeom>
        </p:spPr>
        <p:txBody>
          <a:bodyPr vert="horz" wrap="square" lIns="0" tIns="10066" rIns="0" bIns="0" rtlCol="0">
            <a:spAutoFit/>
          </a:bodyPr>
          <a:lstStyle/>
          <a:p>
            <a:pPr marL="10066">
              <a:spcBef>
                <a:spcPts val="79"/>
              </a:spcBef>
              <a:buClrTx/>
            </a:pPr>
            <a:r>
              <a:rPr sz="1664" kern="1200" spc="-36" dirty="0">
                <a:solidFill>
                  <a:prstClr val="black"/>
                </a:solidFill>
                <a:latin typeface="Trebuchet MS"/>
                <a:ea typeface="+mn-ea"/>
                <a:cs typeface="Trebuchet MS"/>
              </a:rPr>
              <a:t>The</a:t>
            </a:r>
            <a:r>
              <a:rPr sz="1664" kern="1200" spc="-44"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same</a:t>
            </a:r>
            <a:r>
              <a:rPr sz="1664" kern="1200" spc="-44"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example,</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but</a:t>
            </a:r>
            <a:r>
              <a:rPr sz="1664" kern="1200" spc="-44"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83" dirty="0">
                <a:solidFill>
                  <a:prstClr val="black"/>
                </a:solidFill>
                <a:latin typeface="Trebuchet MS"/>
                <a:ea typeface="+mn-ea"/>
                <a:cs typeface="Trebuchet MS"/>
              </a:rPr>
              <a:t>YAML:</a:t>
            </a:r>
            <a:r>
              <a:rPr sz="1664" kern="1200" spc="-44"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a:t>
            </a:r>
            <a:r>
              <a:rPr sz="1664" kern="1200" spc="-20" dirty="0">
                <a:solidFill>
                  <a:srgbClr val="831617"/>
                </a:solidFill>
                <a:latin typeface="SimSun"/>
                <a:ea typeface="+mn-ea"/>
                <a:cs typeface="SimSun"/>
                <a:hlinkClick r:id="rId4"/>
              </a:rPr>
              <a:t>source</a:t>
            </a:r>
            <a:r>
              <a:rPr sz="1664" kern="1200" spc="-20" dirty="0">
                <a:solidFill>
                  <a:prstClr val="black"/>
                </a:solidFill>
                <a:latin typeface="Trebuchet MS"/>
                <a:ea typeface="+mn-ea"/>
                <a:cs typeface="Trebuchet MS"/>
              </a:rPr>
              <a:t>)</a:t>
            </a:r>
            <a:endParaRPr sz="1664" kern="1200">
              <a:solidFill>
                <a:prstClr val="black"/>
              </a:solidFill>
              <a:latin typeface="Trebuchet MS"/>
              <a:ea typeface="+mn-ea"/>
              <a:cs typeface="Trebuchet MS"/>
            </a:endParaRPr>
          </a:p>
          <a:p>
            <a:pPr>
              <a:buClrTx/>
              <a:buFontTx/>
              <a:buNone/>
            </a:pPr>
            <a:endParaRPr sz="1982" kern="1200">
              <a:solidFill>
                <a:prstClr val="black"/>
              </a:solidFill>
              <a:latin typeface="Trebuchet MS"/>
              <a:ea typeface="+mn-ea"/>
              <a:cs typeface="Trebuchet MS"/>
            </a:endParaRPr>
          </a:p>
          <a:p>
            <a:pPr marL="70965" marR="6489563">
              <a:lnSpc>
                <a:spcPts val="1427"/>
              </a:lnSpc>
              <a:spcBef>
                <a:spcPts val="1756"/>
              </a:spcBef>
              <a:buClrTx/>
            </a:pPr>
            <a:r>
              <a:rPr sz="1347" kern="1200" spc="-230" dirty="0">
                <a:solidFill>
                  <a:srgbClr val="333333"/>
                </a:solidFill>
                <a:latin typeface="Courier New"/>
                <a:ea typeface="+mn-ea"/>
                <a:cs typeface="Courier New"/>
              </a:rPr>
              <a:t>firstName: John  lastName: Smith  age:</a:t>
            </a:r>
            <a:r>
              <a:rPr sz="1347" kern="1200" spc="-234"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25  </a:t>
            </a:r>
            <a:r>
              <a:rPr sz="1347" kern="1200" spc="-230" dirty="0">
                <a:solidFill>
                  <a:srgbClr val="333333"/>
                </a:solidFill>
                <a:latin typeface="Courier New"/>
                <a:ea typeface="+mn-ea"/>
                <a:cs typeface="Courier New"/>
              </a:rPr>
              <a:t>address:</a:t>
            </a:r>
            <a:endParaRPr sz="1347" kern="1200">
              <a:solidFill>
                <a:prstClr val="black"/>
              </a:solidFill>
              <a:latin typeface="Courier New"/>
              <a:ea typeface="+mn-ea"/>
              <a:cs typeface="Courier New"/>
            </a:endParaRPr>
          </a:p>
          <a:p>
            <a:pPr marL="218433" marR="5386327">
              <a:lnSpc>
                <a:spcPts val="1427"/>
              </a:lnSpc>
              <a:buClrTx/>
            </a:pPr>
            <a:r>
              <a:rPr sz="1347" kern="1200" spc="-230" dirty="0">
                <a:solidFill>
                  <a:srgbClr val="333333"/>
                </a:solidFill>
                <a:latin typeface="Courier New"/>
                <a:ea typeface="+mn-ea"/>
                <a:cs typeface="Courier New"/>
              </a:rPr>
              <a:t>streetAddress:</a:t>
            </a:r>
            <a:r>
              <a:rPr sz="1347" kern="1200" spc="-234"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21</a:t>
            </a:r>
            <a:r>
              <a:rPr sz="1347" kern="1200" spc="-234" dirty="0">
                <a:solidFill>
                  <a:srgbClr val="008080"/>
                </a:solidFill>
                <a:latin typeface="Courier New"/>
                <a:ea typeface="+mn-ea"/>
                <a:cs typeface="Courier New"/>
              </a:rPr>
              <a:t> 2</a:t>
            </a:r>
            <a:r>
              <a:rPr sz="1347" kern="1200" spc="-230" dirty="0">
                <a:solidFill>
                  <a:srgbClr val="333333"/>
                </a:solidFill>
                <a:latin typeface="Courier New"/>
                <a:ea typeface="+mn-ea"/>
                <a:cs typeface="Courier New"/>
              </a:rPr>
              <a:t>nd Street  cit</a:t>
            </a:r>
            <a:r>
              <a:rPr sz="1347" kern="1200" spc="-222" dirty="0">
                <a:solidFill>
                  <a:srgbClr val="333333"/>
                </a:solidFill>
                <a:latin typeface="Verdana"/>
                <a:ea typeface="+mn-ea"/>
                <a:cs typeface="Verdana"/>
              </a:rPr>
              <a:t>y</a:t>
            </a:r>
            <a:r>
              <a:rPr sz="1347" kern="1200" spc="-230" dirty="0">
                <a:solidFill>
                  <a:srgbClr val="333333"/>
                </a:solidFill>
                <a:latin typeface="Courier New"/>
                <a:ea typeface="+mn-ea"/>
                <a:cs typeface="Courier New"/>
              </a:rPr>
              <a:t>: New York</a:t>
            </a:r>
            <a:endParaRPr sz="1347" kern="1200">
              <a:solidFill>
                <a:prstClr val="black"/>
              </a:solidFill>
              <a:latin typeface="Courier New"/>
              <a:ea typeface="+mn-ea"/>
              <a:cs typeface="Courier New"/>
            </a:endParaRPr>
          </a:p>
          <a:p>
            <a:pPr marL="218433" marR="6048168">
              <a:lnSpc>
                <a:spcPts val="1427"/>
              </a:lnSpc>
              <a:buClrTx/>
            </a:pPr>
            <a:r>
              <a:rPr sz="1347" kern="1200" spc="-230" dirty="0">
                <a:solidFill>
                  <a:srgbClr val="333333"/>
                </a:solidFill>
                <a:latin typeface="Courier New"/>
                <a:ea typeface="+mn-ea"/>
                <a:cs typeface="Courier New"/>
              </a:rPr>
              <a:t>state:</a:t>
            </a:r>
            <a:r>
              <a:rPr sz="1347" kern="1200" spc="-234" dirty="0">
                <a:solidFill>
                  <a:srgbClr val="333333"/>
                </a:solidFill>
                <a:latin typeface="Courier New"/>
                <a:ea typeface="+mn-ea"/>
                <a:cs typeface="Courier New"/>
              </a:rPr>
              <a:t> </a:t>
            </a:r>
            <a:r>
              <a:rPr sz="1347" kern="1200" spc="-230" dirty="0">
                <a:solidFill>
                  <a:srgbClr val="333333"/>
                </a:solidFill>
                <a:latin typeface="Courier New"/>
                <a:ea typeface="+mn-ea"/>
                <a:cs typeface="Courier New"/>
              </a:rPr>
              <a:t>NY  postalCode:</a:t>
            </a:r>
            <a:r>
              <a:rPr sz="1347" kern="1200" spc="-234"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'10021'</a:t>
            </a:r>
            <a:endParaRPr sz="1347" kern="1200">
              <a:solidFill>
                <a:prstClr val="black"/>
              </a:solidFill>
              <a:latin typeface="Courier New"/>
              <a:ea typeface="+mn-ea"/>
              <a:cs typeface="Courier New"/>
            </a:endParaRPr>
          </a:p>
          <a:p>
            <a:pPr marL="70965">
              <a:lnSpc>
                <a:spcPts val="1316"/>
              </a:lnSpc>
              <a:buClrTx/>
            </a:pPr>
            <a:r>
              <a:rPr sz="1347" kern="1200" spc="-230" dirty="0">
                <a:solidFill>
                  <a:srgbClr val="333333"/>
                </a:solidFill>
                <a:latin typeface="Courier New"/>
                <a:ea typeface="+mn-ea"/>
                <a:cs typeface="Courier New"/>
              </a:rPr>
              <a:t>phoneNumber:</a:t>
            </a:r>
            <a:endParaRPr sz="1347" kern="1200">
              <a:solidFill>
                <a:prstClr val="black"/>
              </a:solidFill>
              <a:latin typeface="Courier New"/>
              <a:ea typeface="+mn-ea"/>
              <a:cs typeface="Courier New"/>
            </a:endParaRPr>
          </a:p>
          <a:p>
            <a:pPr marL="218433" indent="-147970">
              <a:lnSpc>
                <a:spcPts val="1427"/>
              </a:lnSpc>
              <a:buClrTx/>
              <a:buFontTx/>
              <a:buChar char="-"/>
              <a:tabLst>
                <a:tab pos="218936" algn="l"/>
              </a:tabLst>
            </a:pPr>
            <a:r>
              <a:rPr sz="1347" kern="1200" spc="-230" dirty="0">
                <a:solidFill>
                  <a:srgbClr val="333333"/>
                </a:solidFill>
                <a:latin typeface="Courier New"/>
                <a:ea typeface="+mn-ea"/>
                <a:cs typeface="Courier New"/>
              </a:rPr>
              <a:t>t</a:t>
            </a:r>
            <a:r>
              <a:rPr sz="1347" kern="1200" spc="-222" dirty="0">
                <a:solidFill>
                  <a:srgbClr val="333333"/>
                </a:solidFill>
                <a:latin typeface="Verdana"/>
                <a:ea typeface="+mn-ea"/>
                <a:cs typeface="Verdana"/>
              </a:rPr>
              <a:t>y</a:t>
            </a:r>
            <a:r>
              <a:rPr sz="1347" kern="1200" spc="-230" dirty="0">
                <a:solidFill>
                  <a:srgbClr val="333333"/>
                </a:solidFill>
                <a:latin typeface="Courier New"/>
                <a:ea typeface="+mn-ea"/>
                <a:cs typeface="Courier New"/>
              </a:rPr>
              <a:t>pe: home</a:t>
            </a:r>
            <a:endParaRPr sz="1347" kern="1200">
              <a:solidFill>
                <a:prstClr val="black"/>
              </a:solidFill>
              <a:latin typeface="Courier New"/>
              <a:ea typeface="+mn-ea"/>
              <a:cs typeface="Courier New"/>
            </a:endParaRPr>
          </a:p>
          <a:p>
            <a:pPr marL="218433">
              <a:lnSpc>
                <a:spcPts val="1427"/>
              </a:lnSpc>
              <a:buClrTx/>
            </a:pPr>
            <a:r>
              <a:rPr sz="1347" kern="1200" spc="-230" dirty="0">
                <a:solidFill>
                  <a:srgbClr val="333333"/>
                </a:solidFill>
                <a:latin typeface="Courier New"/>
                <a:ea typeface="+mn-ea"/>
                <a:cs typeface="Courier New"/>
              </a:rPr>
              <a:t>number:</a:t>
            </a:r>
            <a:r>
              <a:rPr sz="1347" kern="1200" spc="-234"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212</a:t>
            </a:r>
            <a:r>
              <a:rPr sz="1347" kern="1200" spc="-234" dirty="0">
                <a:solidFill>
                  <a:srgbClr val="008080"/>
                </a:solidFill>
                <a:latin typeface="Courier New"/>
                <a:ea typeface="+mn-ea"/>
                <a:cs typeface="Courier New"/>
              </a:rPr>
              <a:t> </a:t>
            </a:r>
            <a:r>
              <a:rPr sz="1347" kern="1200" spc="-230" dirty="0">
                <a:solidFill>
                  <a:srgbClr val="008080"/>
                </a:solidFill>
                <a:latin typeface="Courier New"/>
                <a:ea typeface="+mn-ea"/>
                <a:cs typeface="Courier New"/>
              </a:rPr>
              <a:t>55</a:t>
            </a:r>
            <a:r>
              <a:rPr sz="1347" kern="1200" spc="-234" dirty="0">
                <a:solidFill>
                  <a:srgbClr val="008080"/>
                </a:solidFill>
                <a:latin typeface="Courier New"/>
                <a:ea typeface="+mn-ea"/>
                <a:cs typeface="Courier New"/>
              </a:rPr>
              <a:t>5</a:t>
            </a:r>
            <a:r>
              <a:rPr sz="1347" kern="1200" spc="-230" dirty="0">
                <a:solidFill>
                  <a:srgbClr val="990073"/>
                </a:solidFill>
                <a:latin typeface="Courier New"/>
                <a:ea typeface="+mn-ea"/>
                <a:cs typeface="Courier New"/>
              </a:rPr>
              <a:t>-1234</a:t>
            </a:r>
            <a:endParaRPr sz="1347" kern="1200">
              <a:solidFill>
                <a:prstClr val="black"/>
              </a:solidFill>
              <a:latin typeface="Courier New"/>
              <a:ea typeface="+mn-ea"/>
              <a:cs typeface="Courier New"/>
            </a:endParaRPr>
          </a:p>
          <a:p>
            <a:pPr marL="218433" indent="-147970">
              <a:lnSpc>
                <a:spcPts val="1427"/>
              </a:lnSpc>
              <a:buClrTx/>
              <a:buFontTx/>
              <a:buChar char="-"/>
              <a:tabLst>
                <a:tab pos="218936" algn="l"/>
              </a:tabLst>
            </a:pPr>
            <a:r>
              <a:rPr sz="1347" kern="1200" spc="-230" dirty="0">
                <a:solidFill>
                  <a:srgbClr val="333333"/>
                </a:solidFill>
                <a:latin typeface="Courier New"/>
                <a:ea typeface="+mn-ea"/>
                <a:cs typeface="Courier New"/>
              </a:rPr>
              <a:t>t</a:t>
            </a:r>
            <a:r>
              <a:rPr sz="1347" kern="1200" spc="-222" dirty="0">
                <a:solidFill>
                  <a:srgbClr val="333333"/>
                </a:solidFill>
                <a:latin typeface="Verdana"/>
                <a:ea typeface="+mn-ea"/>
                <a:cs typeface="Verdana"/>
              </a:rPr>
              <a:t>y</a:t>
            </a:r>
            <a:r>
              <a:rPr sz="1347" kern="1200" spc="-230" dirty="0">
                <a:solidFill>
                  <a:srgbClr val="333333"/>
                </a:solidFill>
                <a:latin typeface="Courier New"/>
                <a:ea typeface="+mn-ea"/>
                <a:cs typeface="Courier New"/>
              </a:rPr>
              <a:t>pe: fax</a:t>
            </a:r>
            <a:endParaRPr sz="1347" kern="1200">
              <a:solidFill>
                <a:prstClr val="black"/>
              </a:solidFill>
              <a:latin typeface="Courier New"/>
              <a:ea typeface="+mn-ea"/>
              <a:cs typeface="Courier New"/>
            </a:endParaRPr>
          </a:p>
          <a:p>
            <a:pPr marL="218433">
              <a:lnSpc>
                <a:spcPts val="1522"/>
              </a:lnSpc>
              <a:buClrTx/>
            </a:pPr>
            <a:r>
              <a:rPr sz="1347" kern="1200" spc="-230" dirty="0">
                <a:solidFill>
                  <a:srgbClr val="333333"/>
                </a:solidFill>
                <a:latin typeface="Courier New"/>
                <a:ea typeface="+mn-ea"/>
                <a:cs typeface="Courier New"/>
              </a:rPr>
              <a:t>number:</a:t>
            </a:r>
            <a:r>
              <a:rPr sz="1347" kern="1200" spc="-234" dirty="0">
                <a:solidFill>
                  <a:srgbClr val="333333"/>
                </a:solidFill>
                <a:latin typeface="Courier New"/>
                <a:ea typeface="+mn-ea"/>
                <a:cs typeface="Courier New"/>
              </a:rPr>
              <a:t> </a:t>
            </a:r>
            <a:r>
              <a:rPr sz="1347" kern="1200" spc="-230" dirty="0">
                <a:solidFill>
                  <a:srgbClr val="008080"/>
                </a:solidFill>
                <a:latin typeface="Courier New"/>
                <a:ea typeface="+mn-ea"/>
                <a:cs typeface="Courier New"/>
              </a:rPr>
              <a:t>646</a:t>
            </a:r>
            <a:r>
              <a:rPr sz="1347" kern="1200" spc="-234" dirty="0">
                <a:solidFill>
                  <a:srgbClr val="008080"/>
                </a:solidFill>
                <a:latin typeface="Courier New"/>
                <a:ea typeface="+mn-ea"/>
                <a:cs typeface="Courier New"/>
              </a:rPr>
              <a:t> </a:t>
            </a:r>
            <a:r>
              <a:rPr sz="1347" kern="1200" spc="-230" dirty="0">
                <a:solidFill>
                  <a:srgbClr val="008080"/>
                </a:solidFill>
                <a:latin typeface="Courier New"/>
                <a:ea typeface="+mn-ea"/>
                <a:cs typeface="Courier New"/>
              </a:rPr>
              <a:t>55</a:t>
            </a:r>
            <a:r>
              <a:rPr sz="1347" kern="1200" spc="-234" dirty="0">
                <a:solidFill>
                  <a:srgbClr val="008080"/>
                </a:solidFill>
                <a:latin typeface="Courier New"/>
                <a:ea typeface="+mn-ea"/>
                <a:cs typeface="Courier New"/>
              </a:rPr>
              <a:t>5</a:t>
            </a:r>
            <a:r>
              <a:rPr sz="1347" kern="1200" spc="-230" dirty="0">
                <a:solidFill>
                  <a:srgbClr val="990073"/>
                </a:solidFill>
                <a:latin typeface="Courier New"/>
                <a:ea typeface="+mn-ea"/>
                <a:cs typeface="Courier New"/>
              </a:rPr>
              <a:t>-4567</a:t>
            </a:r>
            <a:endParaRPr sz="1347" kern="1200">
              <a:solidFill>
                <a:prstClr val="black"/>
              </a:solidFill>
              <a:latin typeface="Courier New"/>
              <a:ea typeface="+mn-ea"/>
              <a:cs typeface="Courier New"/>
            </a:endParaRPr>
          </a:p>
          <a:p>
            <a:pPr>
              <a:spcBef>
                <a:spcPts val="4"/>
              </a:spcBef>
              <a:buClrTx/>
            </a:pPr>
            <a:endParaRPr sz="1070" kern="1200">
              <a:solidFill>
                <a:prstClr val="black"/>
              </a:solidFill>
              <a:latin typeface="Courier New"/>
              <a:ea typeface="+mn-ea"/>
              <a:cs typeface="Courier New"/>
            </a:endParaRPr>
          </a:p>
          <a:p>
            <a:pPr marL="10066">
              <a:spcBef>
                <a:spcPts val="4"/>
              </a:spcBef>
              <a:buClrTx/>
            </a:pPr>
            <a:r>
              <a:rPr sz="1664" kern="1200" spc="-8" dirty="0">
                <a:solidFill>
                  <a:prstClr val="black"/>
                </a:solidFill>
                <a:latin typeface="Trebuchet MS"/>
                <a:ea typeface="+mn-ea"/>
                <a:cs typeface="Trebuchet MS"/>
              </a:rPr>
              <a:t>Note</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JSON</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code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above</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also</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valid</a:t>
            </a:r>
            <a:r>
              <a:rPr sz="1664" kern="1200" spc="-36" dirty="0">
                <a:solidFill>
                  <a:prstClr val="black"/>
                </a:solidFill>
                <a:latin typeface="Trebuchet MS"/>
                <a:ea typeface="+mn-ea"/>
                <a:cs typeface="Trebuchet MS"/>
              </a:rPr>
              <a:t> </a:t>
            </a:r>
            <a:r>
              <a:rPr sz="1664" kern="1200" spc="-83" dirty="0">
                <a:solidFill>
                  <a:prstClr val="black"/>
                </a:solidFill>
                <a:latin typeface="Trebuchet MS"/>
                <a:ea typeface="+mn-ea"/>
                <a:cs typeface="Trebuchet MS"/>
              </a:rPr>
              <a:t>YAML;</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YAML</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simply</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has</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alternative</a:t>
            </a:r>
            <a:endParaRPr sz="1664" kern="1200">
              <a:solidFill>
                <a:prstClr val="black"/>
              </a:solidFill>
              <a:latin typeface="Trebuchet MS"/>
              <a:ea typeface="+mn-ea"/>
              <a:cs typeface="Trebuchet MS"/>
            </a:endParaRPr>
          </a:p>
        </p:txBody>
      </p:sp>
      <p:sp>
        <p:nvSpPr>
          <p:cNvPr id="11" name="object 11"/>
          <p:cNvSpPr txBox="1"/>
          <p:nvPr/>
        </p:nvSpPr>
        <p:spPr>
          <a:xfrm>
            <a:off x="420073" y="4451363"/>
            <a:ext cx="4094669" cy="256480"/>
          </a:xfrm>
          <a:prstGeom prst="rect">
            <a:avLst/>
          </a:prstGeom>
        </p:spPr>
        <p:txBody>
          <a:bodyPr vert="horz" wrap="square" lIns="0" tIns="0" rIns="0" bIns="0" rtlCol="0">
            <a:spAutoFit/>
          </a:bodyPr>
          <a:lstStyle/>
          <a:p>
            <a:pPr marL="10066">
              <a:lnSpc>
                <a:spcPts val="1970"/>
              </a:lnSpc>
              <a:buClrTx/>
            </a:pPr>
            <a:r>
              <a:rPr sz="1664" kern="1200" spc="-12" dirty="0">
                <a:solidFill>
                  <a:prstClr val="black"/>
                </a:solidFill>
                <a:latin typeface="Trebuchet MS"/>
                <a:ea typeface="+mn-ea"/>
                <a:cs typeface="Trebuchet MS"/>
              </a:rPr>
              <a:t>syntax</a:t>
            </a:r>
            <a:r>
              <a:rPr sz="1664" kern="1200" spc="-48"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44"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makes</a:t>
            </a:r>
            <a:r>
              <a:rPr sz="1664" kern="1200" spc="-48"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it</a:t>
            </a:r>
            <a:r>
              <a:rPr sz="1664" kern="1200" spc="-44"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more</a:t>
            </a:r>
            <a:r>
              <a:rPr sz="1664" kern="1200" spc="-48"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human-readable</a:t>
            </a:r>
            <a:endParaRPr sz="1664" kern="1200">
              <a:solidFill>
                <a:prstClr val="black"/>
              </a:solidFill>
              <a:latin typeface="Trebuchet MS"/>
              <a:ea typeface="+mn-ea"/>
              <a:cs typeface="Trebuchet MS"/>
            </a:endParaRPr>
          </a:p>
        </p:txBody>
      </p:sp>
    </p:spTree>
    <p:extLst>
      <p:ext uri="{BB962C8B-B14F-4D97-AF65-F5344CB8AC3E}">
        <p14:creationId xmlns:p14="http://schemas.microsoft.com/office/powerpoint/2010/main" val="39039083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6326087" cy="519767"/>
          </a:xfrm>
          <a:prstGeom prst="rect">
            <a:avLst/>
          </a:prstGeom>
        </p:spPr>
        <p:txBody>
          <a:bodyPr vert="horz" wrap="square" lIns="0" tIns="12582" rIns="0" bIns="0" rtlCol="0" anchor="ctr">
            <a:spAutoFit/>
          </a:bodyPr>
          <a:lstStyle/>
          <a:p>
            <a:pPr marL="10066">
              <a:lnSpc>
                <a:spcPct val="100000"/>
              </a:lnSpc>
              <a:spcBef>
                <a:spcPts val="99"/>
              </a:spcBef>
            </a:pPr>
            <a:r>
              <a:rPr spc="12" dirty="0"/>
              <a:t>Proprietary</a:t>
            </a:r>
            <a:r>
              <a:rPr spc="-103" dirty="0"/>
              <a:t> </a:t>
            </a:r>
            <a:r>
              <a:rPr spc="-52" dirty="0"/>
              <a:t>file</a:t>
            </a:r>
            <a:r>
              <a:rPr spc="-99" dirty="0"/>
              <a:t> </a:t>
            </a:r>
            <a:r>
              <a:rPr spc="52" dirty="0"/>
              <a:t>extensions</a:t>
            </a:r>
          </a:p>
        </p:txBody>
      </p:sp>
      <p:sp>
        <p:nvSpPr>
          <p:cNvPr id="5" name="object 5"/>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32</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
        <p:nvSpPr>
          <p:cNvPr id="3" name="object 3"/>
          <p:cNvSpPr txBox="1"/>
          <p:nvPr/>
        </p:nvSpPr>
        <p:spPr>
          <a:xfrm>
            <a:off x="420074" y="772243"/>
            <a:ext cx="7656366" cy="650468"/>
          </a:xfrm>
          <a:prstGeom prst="rect">
            <a:avLst/>
          </a:prstGeom>
        </p:spPr>
        <p:txBody>
          <a:bodyPr vert="horz" wrap="square" lIns="0" tIns="10066" rIns="0" bIns="0" rtlCol="0">
            <a:spAutoFit/>
          </a:bodyPr>
          <a:lstStyle/>
          <a:p>
            <a:pPr marL="10066" marR="4026">
              <a:lnSpc>
                <a:spcPct val="125000"/>
              </a:lnSpc>
              <a:spcBef>
                <a:spcPts val="79"/>
              </a:spcBef>
              <a:buClrTx/>
            </a:pPr>
            <a:r>
              <a:rPr sz="1664" kern="1200" spc="-36" dirty="0">
                <a:solidFill>
                  <a:prstClr val="black"/>
                </a:solidFill>
                <a:latin typeface="Trebuchet MS"/>
                <a:ea typeface="+mn-ea"/>
                <a:cs typeface="Trebuchet MS"/>
              </a:rPr>
              <a:t>The </a:t>
            </a:r>
            <a:r>
              <a:rPr sz="1664" kern="1200" spc="-12" dirty="0">
                <a:solidFill>
                  <a:prstClr val="black"/>
                </a:solidFill>
                <a:latin typeface="Trebuchet MS"/>
                <a:ea typeface="+mn-ea"/>
                <a:cs typeface="Trebuchet MS"/>
              </a:rPr>
              <a:t>following </a:t>
            </a:r>
            <a:r>
              <a:rPr sz="1664" kern="1200" spc="-52" dirty="0">
                <a:solidFill>
                  <a:prstClr val="black"/>
                </a:solidFill>
                <a:latin typeface="Trebuchet MS"/>
                <a:ea typeface="+mn-ea"/>
                <a:cs typeface="Trebuchet MS"/>
              </a:rPr>
              <a:t>file </a:t>
            </a:r>
            <a:r>
              <a:rPr sz="1664" kern="1200" spc="12" dirty="0">
                <a:solidFill>
                  <a:prstClr val="black"/>
                </a:solidFill>
                <a:latin typeface="Trebuchet MS"/>
                <a:ea typeface="+mn-ea"/>
                <a:cs typeface="Trebuchet MS"/>
              </a:rPr>
              <a:t>extensions </a:t>
            </a:r>
            <a:r>
              <a:rPr sz="1664" kern="1200" spc="-36" dirty="0">
                <a:solidFill>
                  <a:prstClr val="black"/>
                </a:solidFill>
                <a:latin typeface="Trebuchet MS"/>
                <a:ea typeface="+mn-ea"/>
                <a:cs typeface="Trebuchet MS"/>
              </a:rPr>
              <a:t>typically </a:t>
            </a:r>
            <a:r>
              <a:rPr sz="1664" kern="1200" spc="-16" dirty="0">
                <a:solidFill>
                  <a:prstClr val="black"/>
                </a:solidFill>
                <a:latin typeface="Trebuchet MS"/>
                <a:ea typeface="+mn-ea"/>
                <a:cs typeface="Trebuchet MS"/>
              </a:rPr>
              <a:t>require </a:t>
            </a:r>
            <a:r>
              <a:rPr sz="1664" kern="1200" spc="4" dirty="0">
                <a:solidFill>
                  <a:prstClr val="black"/>
                </a:solidFill>
                <a:latin typeface="Trebuchet MS"/>
                <a:ea typeface="+mn-ea"/>
                <a:cs typeface="Trebuchet MS"/>
              </a:rPr>
              <a:t>additional </a:t>
            </a:r>
            <a:r>
              <a:rPr sz="1664" kern="1200" spc="-24" dirty="0">
                <a:solidFill>
                  <a:prstClr val="black"/>
                </a:solidFill>
                <a:latin typeface="Trebuchet MS"/>
                <a:ea typeface="+mn-ea"/>
                <a:cs typeface="Trebuchet MS"/>
              </a:rPr>
              <a:t>software </a:t>
            </a:r>
            <a:r>
              <a:rPr sz="1664" kern="1200" spc="-32" dirty="0">
                <a:solidFill>
                  <a:prstClr val="black"/>
                </a:solidFill>
                <a:latin typeface="Trebuchet MS"/>
                <a:ea typeface="+mn-ea"/>
                <a:cs typeface="Trebuchet MS"/>
              </a:rPr>
              <a:t>to </a:t>
            </a:r>
            <a:r>
              <a:rPr sz="1664" kern="1200" spc="-63" dirty="0">
                <a:solidFill>
                  <a:prstClr val="black"/>
                </a:solidFill>
                <a:latin typeface="Trebuchet MS"/>
                <a:ea typeface="+mn-ea"/>
                <a:cs typeface="Trebuchet MS"/>
              </a:rPr>
              <a:t>read, </a:t>
            </a:r>
            <a:r>
              <a:rPr sz="1664" kern="1200" spc="-71" dirty="0">
                <a:solidFill>
                  <a:prstClr val="black"/>
                </a:solidFill>
                <a:latin typeface="Trebuchet MS"/>
                <a:ea typeface="+mn-ea"/>
                <a:cs typeface="Trebuchet MS"/>
              </a:rPr>
              <a:t>edit, </a:t>
            </a:r>
            <a:r>
              <a:rPr sz="1664" kern="1200" spc="12" dirty="0">
                <a:solidFill>
                  <a:prstClr val="black"/>
                </a:solidFill>
                <a:latin typeface="Trebuchet MS"/>
                <a:ea typeface="+mn-ea"/>
                <a:cs typeface="Trebuchet MS"/>
              </a:rPr>
              <a:t>or </a:t>
            </a:r>
            <a:r>
              <a:rPr sz="1664" kern="1200" spc="-491"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convert</a:t>
            </a:r>
            <a:r>
              <a:rPr sz="1664" kern="1200" spc="-44"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another</a:t>
            </a:r>
            <a:r>
              <a:rPr sz="1664" kern="1200" spc="-40"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format</a:t>
            </a:r>
            <a:endParaRPr sz="1664" kern="1200">
              <a:solidFill>
                <a:prstClr val="black"/>
              </a:solidFill>
              <a:latin typeface="Trebuchet MS"/>
              <a:ea typeface="+mn-ea"/>
              <a:cs typeface="Trebuchet MS"/>
            </a:endParaRPr>
          </a:p>
        </p:txBody>
      </p:sp>
      <p:graphicFrame>
        <p:nvGraphicFramePr>
          <p:cNvPr id="4" name="object 4"/>
          <p:cNvGraphicFramePr>
            <a:graphicFrameLocks noGrp="1"/>
          </p:cNvGraphicFramePr>
          <p:nvPr/>
        </p:nvGraphicFramePr>
        <p:xfrm>
          <a:off x="2219786" y="1699030"/>
          <a:ext cx="4705145" cy="2031282"/>
        </p:xfrm>
        <a:graphic>
          <a:graphicData uri="http://schemas.openxmlformats.org/drawingml/2006/table">
            <a:tbl>
              <a:tblPr firstRow="1" bandRow="1">
                <a:tableStyleId>{2D5ABB26-0587-4C30-8999-92F81FD0307C}</a:tableStyleId>
              </a:tblPr>
              <a:tblGrid>
                <a:gridCol w="966797"/>
                <a:gridCol w="3738348"/>
              </a:tblGrid>
              <a:tr h="215210">
                <a:tc>
                  <a:txBody>
                    <a:bodyPr/>
                    <a:lstStyle/>
                    <a:p>
                      <a:pPr marL="48895">
                        <a:lnSpc>
                          <a:spcPct val="100000"/>
                        </a:lnSpc>
                        <a:spcBef>
                          <a:spcPts val="100"/>
                        </a:spcBef>
                      </a:pPr>
                      <a:r>
                        <a:rPr sz="1100" spc="-50" dirty="0">
                          <a:latin typeface="Trebuchet MS"/>
                          <a:cs typeface="Trebuchet MS"/>
                        </a:rPr>
                        <a:t>F</a:t>
                      </a:r>
                      <a:r>
                        <a:rPr sz="1100" dirty="0">
                          <a:latin typeface="Trebuchet MS"/>
                          <a:cs typeface="Trebuchet MS"/>
                        </a:rPr>
                        <a:t>i</a:t>
                      </a:r>
                      <a:r>
                        <a:rPr sz="1100" spc="-10" dirty="0">
                          <a:latin typeface="Trebuchet MS"/>
                          <a:cs typeface="Trebuchet MS"/>
                        </a:rPr>
                        <a:t>l</a:t>
                      </a:r>
                      <a:r>
                        <a:rPr sz="1100" dirty="0">
                          <a:latin typeface="Trebuchet MS"/>
                          <a:cs typeface="Trebuchet MS"/>
                        </a:rPr>
                        <a:t>e</a:t>
                      </a:r>
                      <a:r>
                        <a:rPr sz="1100" spc="-55" dirty="0">
                          <a:latin typeface="Trebuchet MS"/>
                          <a:cs typeface="Trebuchet MS"/>
                        </a:rPr>
                        <a:t> </a:t>
                      </a:r>
                      <a:r>
                        <a:rPr sz="1100" spc="-15" dirty="0">
                          <a:latin typeface="Trebuchet MS"/>
                          <a:cs typeface="Trebuchet MS"/>
                        </a:rPr>
                        <a:t>e</a:t>
                      </a:r>
                      <a:r>
                        <a:rPr sz="1100" dirty="0">
                          <a:latin typeface="Trebuchet MS"/>
                          <a:cs typeface="Trebuchet MS"/>
                        </a:rPr>
                        <a:t>x</a:t>
                      </a:r>
                      <a:r>
                        <a:rPr sz="1100" spc="-25" dirty="0">
                          <a:latin typeface="Trebuchet MS"/>
                          <a:cs typeface="Trebuchet MS"/>
                        </a:rPr>
                        <a:t>t</a:t>
                      </a:r>
                      <a:r>
                        <a:rPr sz="1100" dirty="0">
                          <a:latin typeface="Trebuchet MS"/>
                          <a:cs typeface="Trebuchet MS"/>
                        </a:rPr>
                        <a:t>ension</a:t>
                      </a:r>
                      <a:endParaRPr sz="1100">
                        <a:latin typeface="Trebuchet MS"/>
                        <a:cs typeface="Trebuchet MS"/>
                      </a:endParaRPr>
                    </a:p>
                  </a:txBody>
                  <a:tcPr marL="0" marR="0" marT="10066" marB="0">
                    <a:lnR w="28575">
                      <a:solidFill>
                        <a:srgbClr val="EDEDED"/>
                      </a:solidFill>
                      <a:prstDash val="solid"/>
                    </a:lnR>
                    <a:lnB w="12700">
                      <a:solidFill>
                        <a:srgbClr val="DDDDDD"/>
                      </a:solidFill>
                      <a:prstDash val="solid"/>
                    </a:lnB>
                    <a:solidFill>
                      <a:srgbClr val="FFFFFF"/>
                    </a:solidFill>
                  </a:tcPr>
                </a:tc>
                <a:tc>
                  <a:txBody>
                    <a:bodyPr/>
                    <a:lstStyle/>
                    <a:p>
                      <a:pPr marL="9525" algn="ctr">
                        <a:lnSpc>
                          <a:spcPct val="100000"/>
                        </a:lnSpc>
                        <a:spcBef>
                          <a:spcPts val="100"/>
                        </a:spcBef>
                      </a:pPr>
                      <a:r>
                        <a:rPr sz="1100" spc="15" dirty="0">
                          <a:latin typeface="Trebuchet MS"/>
                          <a:cs typeface="Trebuchet MS"/>
                        </a:rPr>
                        <a:t>Description</a:t>
                      </a:r>
                      <a:endParaRPr sz="1100">
                        <a:latin typeface="Trebuchet MS"/>
                        <a:cs typeface="Trebuchet MS"/>
                      </a:endParaRPr>
                    </a:p>
                  </a:txBody>
                  <a:tcPr marL="0" marR="0" marT="10066" marB="0">
                    <a:lnL w="28575">
                      <a:solidFill>
                        <a:srgbClr val="EDEDED"/>
                      </a:solidFill>
                      <a:prstDash val="solid"/>
                    </a:lnL>
                    <a:lnB w="12700">
                      <a:solidFill>
                        <a:srgbClr val="DDDDDD"/>
                      </a:solidFill>
                      <a:prstDash val="solid"/>
                    </a:lnB>
                    <a:solidFill>
                      <a:srgbClr val="FFFFFF"/>
                    </a:solidFill>
                  </a:tcPr>
                </a:tc>
              </a:tr>
              <a:tr h="237864">
                <a:tc>
                  <a:txBody>
                    <a:bodyPr/>
                    <a:lstStyle/>
                    <a:p>
                      <a:pPr marL="47625">
                        <a:lnSpc>
                          <a:spcPct val="100000"/>
                        </a:lnSpc>
                        <a:spcBef>
                          <a:spcPts val="285"/>
                        </a:spcBef>
                      </a:pPr>
                      <a:r>
                        <a:rPr sz="1100" spc="35" dirty="0">
                          <a:latin typeface="Trebuchet MS"/>
                          <a:cs typeface="Trebuchet MS"/>
                        </a:rPr>
                        <a:t>DB</a:t>
                      </a:r>
                      <a:endParaRPr sz="1100">
                        <a:latin typeface="Trebuchet MS"/>
                        <a:cs typeface="Trebuchet MS"/>
                      </a:endParaRPr>
                    </a:p>
                  </a:txBody>
                  <a:tcPr marL="0" marR="0" marT="28687" marB="0">
                    <a:lnR w="28575">
                      <a:solidFill>
                        <a:srgbClr val="EDEDED"/>
                      </a:solidFill>
                      <a:prstDash val="solid"/>
                    </a:lnR>
                    <a:lnT w="12700">
                      <a:solidFill>
                        <a:srgbClr val="DDDDDD"/>
                      </a:solidFill>
                      <a:prstDash val="solid"/>
                    </a:lnT>
                    <a:lnB w="28575">
                      <a:solidFill>
                        <a:srgbClr val="FFFFFF"/>
                      </a:solidFill>
                      <a:prstDash val="solid"/>
                    </a:lnB>
                    <a:solidFill>
                      <a:srgbClr val="FFFFFF"/>
                    </a:solidFill>
                  </a:tcPr>
                </a:tc>
                <a:tc>
                  <a:txBody>
                    <a:bodyPr/>
                    <a:lstStyle/>
                    <a:p>
                      <a:pPr marL="57150">
                        <a:lnSpc>
                          <a:spcPct val="100000"/>
                        </a:lnSpc>
                        <a:spcBef>
                          <a:spcPts val="285"/>
                        </a:spcBef>
                      </a:pPr>
                      <a:r>
                        <a:rPr sz="1100" spc="-35" dirty="0">
                          <a:latin typeface="Trebuchet MS"/>
                          <a:cs typeface="Trebuchet MS"/>
                        </a:rPr>
                        <a:t>A</a:t>
                      </a:r>
                      <a:r>
                        <a:rPr sz="1100" spc="-40" dirty="0">
                          <a:latin typeface="Trebuchet MS"/>
                          <a:cs typeface="Trebuchet MS"/>
                        </a:rPr>
                        <a:t> </a:t>
                      </a:r>
                      <a:r>
                        <a:rPr sz="1100" spc="25" dirty="0">
                          <a:latin typeface="Trebuchet MS"/>
                          <a:cs typeface="Trebuchet MS"/>
                        </a:rPr>
                        <a:t>common</a:t>
                      </a:r>
                      <a:r>
                        <a:rPr sz="1100" spc="-40" dirty="0">
                          <a:latin typeface="Trebuchet MS"/>
                          <a:cs typeface="Trebuchet MS"/>
                        </a:rPr>
                        <a:t> </a:t>
                      </a:r>
                      <a:r>
                        <a:rPr sz="1100" spc="-45" dirty="0">
                          <a:latin typeface="Trebuchet MS"/>
                          <a:cs typeface="Trebuchet MS"/>
                        </a:rPr>
                        <a:t>file</a:t>
                      </a:r>
                      <a:r>
                        <a:rPr sz="1100" spc="-35" dirty="0">
                          <a:latin typeface="Trebuchet MS"/>
                          <a:cs typeface="Trebuchet MS"/>
                        </a:rPr>
                        <a:t> </a:t>
                      </a:r>
                      <a:r>
                        <a:rPr sz="1100" dirty="0">
                          <a:latin typeface="Trebuchet MS"/>
                          <a:cs typeface="Trebuchet MS"/>
                        </a:rPr>
                        <a:t>extension</a:t>
                      </a:r>
                      <a:r>
                        <a:rPr sz="1100" spc="-40" dirty="0">
                          <a:latin typeface="Trebuchet MS"/>
                          <a:cs typeface="Trebuchet MS"/>
                        </a:rPr>
                        <a:t> </a:t>
                      </a:r>
                      <a:r>
                        <a:rPr sz="1100" spc="-20" dirty="0">
                          <a:latin typeface="Trebuchet MS"/>
                          <a:cs typeface="Trebuchet MS"/>
                        </a:rPr>
                        <a:t>for</a:t>
                      </a:r>
                      <a:r>
                        <a:rPr sz="1100" spc="-40" dirty="0">
                          <a:latin typeface="Trebuchet MS"/>
                          <a:cs typeface="Trebuchet MS"/>
                        </a:rPr>
                        <a:t> </a:t>
                      </a:r>
                      <a:r>
                        <a:rPr sz="1100" spc="-5" dirty="0">
                          <a:latin typeface="Trebuchet MS"/>
                          <a:cs typeface="Trebuchet MS"/>
                        </a:rPr>
                        <a:t>tabular</a:t>
                      </a:r>
                      <a:r>
                        <a:rPr sz="1100" spc="-35" dirty="0">
                          <a:latin typeface="Trebuchet MS"/>
                          <a:cs typeface="Trebuchet MS"/>
                        </a:rPr>
                        <a:t> </a:t>
                      </a:r>
                      <a:r>
                        <a:rPr sz="1100" spc="-5" dirty="0">
                          <a:latin typeface="Trebuchet MS"/>
                          <a:cs typeface="Trebuchet MS"/>
                        </a:rPr>
                        <a:t>data</a:t>
                      </a:r>
                      <a:r>
                        <a:rPr sz="1100" spc="-40" dirty="0">
                          <a:latin typeface="Trebuchet MS"/>
                          <a:cs typeface="Trebuchet MS"/>
                        </a:rPr>
                        <a:t> </a:t>
                      </a:r>
                      <a:r>
                        <a:rPr sz="1100" spc="-20" dirty="0">
                          <a:latin typeface="Trebuchet MS"/>
                          <a:cs typeface="Trebuchet MS"/>
                        </a:rPr>
                        <a:t>for</a:t>
                      </a:r>
                      <a:r>
                        <a:rPr sz="1100" spc="-35" dirty="0">
                          <a:latin typeface="Trebuchet MS"/>
                          <a:cs typeface="Trebuchet MS"/>
                        </a:rPr>
                        <a:t> </a:t>
                      </a:r>
                      <a:r>
                        <a:rPr sz="1100" spc="-15" dirty="0">
                          <a:latin typeface="Trebuchet MS"/>
                          <a:cs typeface="Trebuchet MS"/>
                        </a:rPr>
                        <a:t>SQLite</a:t>
                      </a:r>
                      <a:endParaRPr sz="1100">
                        <a:latin typeface="Trebuchet MS"/>
                        <a:cs typeface="Trebuchet MS"/>
                      </a:endParaRPr>
                    </a:p>
                  </a:txBody>
                  <a:tcPr marL="0" marR="0" marT="28687" marB="0">
                    <a:lnL w="28575">
                      <a:solidFill>
                        <a:srgbClr val="EDEDED"/>
                      </a:solidFill>
                      <a:prstDash val="solid"/>
                    </a:lnL>
                    <a:lnT w="12700">
                      <a:solidFill>
                        <a:srgbClr val="DDDDDD"/>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spc="-15" dirty="0">
                          <a:latin typeface="Trebuchet MS"/>
                          <a:cs typeface="Trebuchet MS"/>
                        </a:rPr>
                        <a:t>SQLITE</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dirty="0">
                          <a:latin typeface="Trebuchet MS"/>
                          <a:cs typeface="Trebuchet MS"/>
                        </a:rPr>
                        <a:t>Another</a:t>
                      </a:r>
                      <a:r>
                        <a:rPr sz="1100" spc="-40" dirty="0">
                          <a:latin typeface="Trebuchet MS"/>
                          <a:cs typeface="Trebuchet MS"/>
                        </a:rPr>
                        <a:t> </a:t>
                      </a:r>
                      <a:r>
                        <a:rPr sz="1100" spc="25" dirty="0">
                          <a:latin typeface="Trebuchet MS"/>
                          <a:cs typeface="Trebuchet MS"/>
                        </a:rPr>
                        <a:t>common</a:t>
                      </a:r>
                      <a:r>
                        <a:rPr sz="1100" spc="-40" dirty="0">
                          <a:latin typeface="Trebuchet MS"/>
                          <a:cs typeface="Trebuchet MS"/>
                        </a:rPr>
                        <a:t> </a:t>
                      </a:r>
                      <a:r>
                        <a:rPr sz="1100" spc="-45" dirty="0">
                          <a:latin typeface="Trebuchet MS"/>
                          <a:cs typeface="Trebuchet MS"/>
                        </a:rPr>
                        <a:t>file</a:t>
                      </a:r>
                      <a:r>
                        <a:rPr sz="1100" spc="-35" dirty="0">
                          <a:latin typeface="Trebuchet MS"/>
                          <a:cs typeface="Trebuchet MS"/>
                        </a:rPr>
                        <a:t> </a:t>
                      </a:r>
                      <a:r>
                        <a:rPr sz="1100" dirty="0">
                          <a:latin typeface="Trebuchet MS"/>
                          <a:cs typeface="Trebuchet MS"/>
                        </a:rPr>
                        <a:t>extension</a:t>
                      </a:r>
                      <a:r>
                        <a:rPr sz="1100" spc="-40" dirty="0">
                          <a:latin typeface="Trebuchet MS"/>
                          <a:cs typeface="Trebuchet MS"/>
                        </a:rPr>
                        <a:t> </a:t>
                      </a:r>
                      <a:r>
                        <a:rPr sz="1100" spc="-20" dirty="0">
                          <a:latin typeface="Trebuchet MS"/>
                          <a:cs typeface="Trebuchet MS"/>
                        </a:rPr>
                        <a:t>for</a:t>
                      </a:r>
                      <a:r>
                        <a:rPr sz="1100" spc="-35" dirty="0">
                          <a:latin typeface="Trebuchet MS"/>
                          <a:cs typeface="Trebuchet MS"/>
                        </a:rPr>
                        <a:t> </a:t>
                      </a:r>
                      <a:r>
                        <a:rPr sz="1100" spc="-5" dirty="0">
                          <a:latin typeface="Trebuchet MS"/>
                          <a:cs typeface="Trebuchet MS"/>
                        </a:rPr>
                        <a:t>tabular</a:t>
                      </a:r>
                      <a:r>
                        <a:rPr sz="1100" spc="-40" dirty="0">
                          <a:latin typeface="Trebuchet MS"/>
                          <a:cs typeface="Trebuchet MS"/>
                        </a:rPr>
                        <a:t> </a:t>
                      </a:r>
                      <a:r>
                        <a:rPr sz="1100" spc="-5" dirty="0">
                          <a:latin typeface="Trebuchet MS"/>
                          <a:cs typeface="Trebuchet MS"/>
                        </a:rPr>
                        <a:t>data</a:t>
                      </a:r>
                      <a:r>
                        <a:rPr sz="1100" spc="-35" dirty="0">
                          <a:latin typeface="Trebuchet MS"/>
                          <a:cs typeface="Trebuchet MS"/>
                        </a:rPr>
                        <a:t> </a:t>
                      </a:r>
                      <a:r>
                        <a:rPr sz="1100" spc="-20" dirty="0">
                          <a:latin typeface="Trebuchet MS"/>
                          <a:cs typeface="Trebuchet MS"/>
                        </a:rPr>
                        <a:t>for</a:t>
                      </a:r>
                      <a:r>
                        <a:rPr sz="1100" spc="-40" dirty="0">
                          <a:latin typeface="Trebuchet MS"/>
                          <a:cs typeface="Trebuchet MS"/>
                        </a:rPr>
                        <a:t> </a:t>
                      </a:r>
                      <a:r>
                        <a:rPr sz="1100" spc="-15" dirty="0">
                          <a:latin typeface="Trebuchet MS"/>
                          <a:cs typeface="Trebuchet MS"/>
                        </a:rPr>
                        <a:t>SQLite</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dirty="0">
                          <a:latin typeface="Trebuchet MS"/>
                          <a:cs typeface="Trebuchet MS"/>
                        </a:rPr>
                        <a:t>X</a:t>
                      </a:r>
                      <a:r>
                        <a:rPr sz="1100" spc="-30" dirty="0">
                          <a:latin typeface="Trebuchet MS"/>
                          <a:cs typeface="Trebuchet MS"/>
                        </a:rPr>
                        <a:t>L</a:t>
                      </a:r>
                      <a:r>
                        <a:rPr sz="1100" dirty="0">
                          <a:latin typeface="Trebuchet MS"/>
                          <a:cs typeface="Trebuchet MS"/>
                        </a:rPr>
                        <a:t>S,</a:t>
                      </a:r>
                      <a:r>
                        <a:rPr sz="1100" spc="-35" dirty="0">
                          <a:latin typeface="Trebuchet MS"/>
                          <a:cs typeface="Trebuchet MS"/>
                        </a:rPr>
                        <a:t> </a:t>
                      </a:r>
                      <a:r>
                        <a:rPr sz="1100" dirty="0">
                          <a:latin typeface="Trebuchet MS"/>
                          <a:cs typeface="Trebuchet MS"/>
                        </a:rPr>
                        <a:t>X</a:t>
                      </a:r>
                      <a:r>
                        <a:rPr sz="1100" spc="-30" dirty="0">
                          <a:latin typeface="Trebuchet MS"/>
                          <a:cs typeface="Trebuchet MS"/>
                        </a:rPr>
                        <a:t>L</a:t>
                      </a:r>
                      <a:r>
                        <a:rPr sz="1100" spc="-10" dirty="0">
                          <a:latin typeface="Trebuchet MS"/>
                          <a:cs typeface="Trebuchet MS"/>
                        </a:rPr>
                        <a:t>S</a:t>
                      </a:r>
                      <a:r>
                        <a:rPr sz="1100" dirty="0">
                          <a:latin typeface="Trebuchet MS"/>
                          <a:cs typeface="Trebuchet MS"/>
                        </a:rPr>
                        <a:t>X</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15" dirty="0">
                          <a:latin typeface="Trebuchet MS"/>
                          <a:cs typeface="Trebuchet MS"/>
                        </a:rPr>
                        <a:t>Tab-delimited</a:t>
                      </a:r>
                      <a:r>
                        <a:rPr sz="1100" spc="-40" dirty="0">
                          <a:latin typeface="Trebuchet MS"/>
                          <a:cs typeface="Trebuchet MS"/>
                        </a:rPr>
                        <a:t> </a:t>
                      </a:r>
                      <a:r>
                        <a:rPr sz="1100" spc="-5" dirty="0">
                          <a:latin typeface="Trebuchet MS"/>
                          <a:cs typeface="Trebuchet MS"/>
                        </a:rPr>
                        <a:t>tabular</a:t>
                      </a:r>
                      <a:r>
                        <a:rPr sz="1100" spc="-35" dirty="0">
                          <a:latin typeface="Trebuchet MS"/>
                          <a:cs typeface="Trebuchet MS"/>
                        </a:rPr>
                        <a:t> </a:t>
                      </a:r>
                      <a:r>
                        <a:rPr sz="1100" spc="-5" dirty="0">
                          <a:latin typeface="Trebuchet MS"/>
                          <a:cs typeface="Trebuchet MS"/>
                        </a:rPr>
                        <a:t>data</a:t>
                      </a:r>
                      <a:r>
                        <a:rPr sz="1100" spc="-40" dirty="0">
                          <a:latin typeface="Trebuchet MS"/>
                          <a:cs typeface="Trebuchet MS"/>
                        </a:rPr>
                        <a:t> </a:t>
                      </a:r>
                      <a:r>
                        <a:rPr sz="1100" spc="-20" dirty="0">
                          <a:latin typeface="Trebuchet MS"/>
                          <a:cs typeface="Trebuchet MS"/>
                        </a:rPr>
                        <a:t>for</a:t>
                      </a:r>
                      <a:r>
                        <a:rPr sz="1100" spc="-35" dirty="0">
                          <a:latin typeface="Trebuchet MS"/>
                          <a:cs typeface="Trebuchet MS"/>
                        </a:rPr>
                        <a:t> </a:t>
                      </a:r>
                      <a:r>
                        <a:rPr sz="1100" spc="-5" dirty="0">
                          <a:latin typeface="Trebuchet MS"/>
                          <a:cs typeface="Trebuchet MS"/>
                        </a:rPr>
                        <a:t>Microsoft</a:t>
                      </a:r>
                      <a:r>
                        <a:rPr sz="1100" spc="-35" dirty="0">
                          <a:latin typeface="Trebuchet MS"/>
                          <a:cs typeface="Trebuchet MS"/>
                        </a:rPr>
                        <a:t> </a:t>
                      </a:r>
                      <a:r>
                        <a:rPr sz="1100" spc="-40" dirty="0">
                          <a:latin typeface="Trebuchet MS"/>
                          <a:cs typeface="Trebuchet MS"/>
                        </a:rPr>
                        <a:t>Excel</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dirty="0">
                          <a:latin typeface="Trebuchet MS"/>
                          <a:cs typeface="Trebuchet MS"/>
                        </a:rPr>
                        <a:t>R</a:t>
                      </a:r>
                      <a:r>
                        <a:rPr sz="1100" spc="-15" dirty="0">
                          <a:latin typeface="Trebuchet MS"/>
                          <a:cs typeface="Trebuchet MS"/>
                        </a:rPr>
                        <a:t>D</a:t>
                      </a:r>
                      <a:r>
                        <a:rPr sz="1100" dirty="0">
                          <a:latin typeface="Trebuchet MS"/>
                          <a:cs typeface="Trebuchet MS"/>
                        </a:rPr>
                        <a:t>A,</a:t>
                      </a:r>
                      <a:r>
                        <a:rPr sz="1100" spc="-35" dirty="0">
                          <a:latin typeface="Trebuchet MS"/>
                          <a:cs typeface="Trebuchet MS"/>
                        </a:rPr>
                        <a:t> </a:t>
                      </a:r>
                      <a:r>
                        <a:rPr sz="1100" dirty="0">
                          <a:latin typeface="Trebuchet MS"/>
                          <a:cs typeface="Trebuchet MS"/>
                        </a:rPr>
                        <a:t>R</a:t>
                      </a:r>
                      <a:r>
                        <a:rPr sz="1100" spc="-15" dirty="0">
                          <a:latin typeface="Trebuchet MS"/>
                          <a:cs typeface="Trebuchet MS"/>
                        </a:rPr>
                        <a:t>D</a:t>
                      </a:r>
                      <a:r>
                        <a:rPr sz="1100" spc="-70" dirty="0">
                          <a:latin typeface="Trebuchet MS"/>
                          <a:cs typeface="Trebuchet MS"/>
                        </a:rPr>
                        <a:t>AT</a:t>
                      </a:r>
                      <a:r>
                        <a:rPr sz="1100" dirty="0">
                          <a:latin typeface="Trebuchet MS"/>
                          <a:cs typeface="Trebuchet MS"/>
                        </a:rPr>
                        <a:t>A</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20" dirty="0">
                          <a:latin typeface="Trebuchet MS"/>
                          <a:cs typeface="Trebuchet MS"/>
                        </a:rPr>
                        <a:t>Tabular</a:t>
                      </a:r>
                      <a:r>
                        <a:rPr sz="1100" spc="-50" dirty="0">
                          <a:latin typeface="Trebuchet MS"/>
                          <a:cs typeface="Trebuchet MS"/>
                        </a:rPr>
                        <a:t> </a:t>
                      </a:r>
                      <a:r>
                        <a:rPr sz="1100" spc="-45" dirty="0">
                          <a:latin typeface="Trebuchet MS"/>
                          <a:cs typeface="Trebuchet MS"/>
                        </a:rPr>
                        <a:t>file</a:t>
                      </a:r>
                      <a:r>
                        <a:rPr sz="1100" spc="-50" dirty="0">
                          <a:latin typeface="Trebuchet MS"/>
                          <a:cs typeface="Trebuchet MS"/>
                        </a:rPr>
                        <a:t> </a:t>
                      </a:r>
                      <a:r>
                        <a:rPr sz="1100" spc="-15" dirty="0">
                          <a:latin typeface="Trebuchet MS"/>
                          <a:cs typeface="Trebuchet MS"/>
                        </a:rPr>
                        <a:t>format</a:t>
                      </a:r>
                      <a:r>
                        <a:rPr sz="1100" spc="-45" dirty="0">
                          <a:latin typeface="Trebuchet MS"/>
                          <a:cs typeface="Trebuchet MS"/>
                        </a:rPr>
                        <a:t> </a:t>
                      </a:r>
                      <a:r>
                        <a:rPr sz="1100" spc="-20" dirty="0">
                          <a:latin typeface="Trebuchet MS"/>
                          <a:cs typeface="Trebuchet MS"/>
                        </a:rPr>
                        <a:t>for</a:t>
                      </a:r>
                      <a:r>
                        <a:rPr sz="1100" spc="-50" dirty="0">
                          <a:latin typeface="Trebuchet MS"/>
                          <a:cs typeface="Trebuchet MS"/>
                        </a:rPr>
                        <a:t> </a:t>
                      </a:r>
                      <a:r>
                        <a:rPr sz="1100" spc="10" dirty="0">
                          <a:latin typeface="Trebuchet MS"/>
                          <a:cs typeface="Trebuchet MS"/>
                        </a:rPr>
                        <a:t>R</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spc="-50" dirty="0">
                          <a:latin typeface="Trebuchet MS"/>
                          <a:cs typeface="Trebuchet MS"/>
                        </a:rPr>
                        <a:t>MAT</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dirty="0">
                          <a:latin typeface="Trebuchet MS"/>
                          <a:cs typeface="Trebuchet MS"/>
                        </a:rPr>
                        <a:t>...</a:t>
                      </a:r>
                      <a:r>
                        <a:rPr sz="1100" spc="-35" dirty="0">
                          <a:latin typeface="Trebuchet MS"/>
                          <a:cs typeface="Trebuchet MS"/>
                        </a:rPr>
                        <a:t> </a:t>
                      </a:r>
                      <a:r>
                        <a:rPr sz="1100" spc="-15" dirty="0">
                          <a:latin typeface="Trebuchet MS"/>
                          <a:cs typeface="Trebuchet MS"/>
                        </a:rPr>
                        <a:t>f</a:t>
                      </a:r>
                      <a:r>
                        <a:rPr sz="1100" dirty="0">
                          <a:latin typeface="Trebuchet MS"/>
                          <a:cs typeface="Trebuchet MS"/>
                        </a:rPr>
                        <a:t>or</a:t>
                      </a:r>
                      <a:r>
                        <a:rPr sz="1100" spc="-35" dirty="0">
                          <a:latin typeface="Trebuchet MS"/>
                          <a:cs typeface="Trebuchet MS"/>
                        </a:rPr>
                        <a:t> </a:t>
                      </a:r>
                      <a:r>
                        <a:rPr sz="1100" dirty="0">
                          <a:latin typeface="Trebuchet MS"/>
                          <a:cs typeface="Trebuchet MS"/>
                        </a:rPr>
                        <a:t>Ma</a:t>
                      </a:r>
                      <a:r>
                        <a:rPr sz="1100" spc="-15" dirty="0">
                          <a:latin typeface="Trebuchet MS"/>
                          <a:cs typeface="Trebuchet MS"/>
                        </a:rPr>
                        <a:t>t</a:t>
                      </a:r>
                      <a:r>
                        <a:rPr sz="1100" spc="-10" dirty="0">
                          <a:latin typeface="Trebuchet MS"/>
                          <a:cs typeface="Trebuchet MS"/>
                        </a:rPr>
                        <a:t>l</a:t>
                      </a:r>
                      <a:r>
                        <a:rPr sz="1100" dirty="0">
                          <a:latin typeface="Trebuchet MS"/>
                          <a:cs typeface="Trebuchet MS"/>
                        </a:rPr>
                        <a:t>ab</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spc="-30" dirty="0">
                          <a:latin typeface="Trebuchet MS"/>
                          <a:cs typeface="Trebuchet MS"/>
                        </a:rPr>
                        <a:t>SAS7BDAT</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dirty="0">
                          <a:latin typeface="Trebuchet MS"/>
                          <a:cs typeface="Trebuchet MS"/>
                        </a:rPr>
                        <a:t>...</a:t>
                      </a:r>
                      <a:r>
                        <a:rPr sz="1100" spc="-35" dirty="0">
                          <a:latin typeface="Trebuchet MS"/>
                          <a:cs typeface="Trebuchet MS"/>
                        </a:rPr>
                        <a:t> </a:t>
                      </a:r>
                      <a:r>
                        <a:rPr sz="1100" spc="-15" dirty="0">
                          <a:latin typeface="Trebuchet MS"/>
                          <a:cs typeface="Trebuchet MS"/>
                        </a:rPr>
                        <a:t>f</a:t>
                      </a:r>
                      <a:r>
                        <a:rPr sz="1100" dirty="0">
                          <a:latin typeface="Trebuchet MS"/>
                          <a:cs typeface="Trebuchet MS"/>
                        </a:rPr>
                        <a:t>or</a:t>
                      </a:r>
                      <a:r>
                        <a:rPr sz="1100" spc="-35" dirty="0">
                          <a:latin typeface="Trebuchet MS"/>
                          <a:cs typeface="Trebuchet MS"/>
                        </a:rPr>
                        <a:t> </a:t>
                      </a:r>
                      <a:r>
                        <a:rPr sz="1100" spc="-10" dirty="0">
                          <a:latin typeface="Trebuchet MS"/>
                          <a:cs typeface="Trebuchet MS"/>
                        </a:rPr>
                        <a:t>S</a:t>
                      </a:r>
                      <a:r>
                        <a:rPr sz="1100" dirty="0">
                          <a:latin typeface="Trebuchet MS"/>
                          <a:cs typeface="Trebuchet MS"/>
                        </a:rPr>
                        <a:t>AS</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26537">
                <a:tc>
                  <a:txBody>
                    <a:bodyPr/>
                    <a:lstStyle/>
                    <a:p>
                      <a:pPr marL="47625">
                        <a:lnSpc>
                          <a:spcPct val="100000"/>
                        </a:lnSpc>
                        <a:spcBef>
                          <a:spcPts val="175"/>
                        </a:spcBef>
                      </a:pPr>
                      <a:r>
                        <a:rPr sz="1100" spc="-15" dirty="0">
                          <a:latin typeface="Trebuchet MS"/>
                          <a:cs typeface="Trebuchet MS"/>
                        </a:rPr>
                        <a:t>SAV</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dirty="0">
                          <a:latin typeface="Trebuchet MS"/>
                          <a:cs typeface="Trebuchet MS"/>
                        </a:rPr>
                        <a:t>...</a:t>
                      </a:r>
                      <a:r>
                        <a:rPr sz="1100" spc="-35" dirty="0">
                          <a:latin typeface="Trebuchet MS"/>
                          <a:cs typeface="Trebuchet MS"/>
                        </a:rPr>
                        <a:t> </a:t>
                      </a:r>
                      <a:r>
                        <a:rPr sz="1100" spc="-15" dirty="0">
                          <a:latin typeface="Trebuchet MS"/>
                          <a:cs typeface="Trebuchet MS"/>
                        </a:rPr>
                        <a:t>f</a:t>
                      </a:r>
                      <a:r>
                        <a:rPr sz="1100" dirty="0">
                          <a:latin typeface="Trebuchet MS"/>
                          <a:cs typeface="Trebuchet MS"/>
                        </a:rPr>
                        <a:t>or</a:t>
                      </a:r>
                      <a:r>
                        <a:rPr sz="1100" spc="-35" dirty="0">
                          <a:latin typeface="Trebuchet MS"/>
                          <a:cs typeface="Trebuchet MS"/>
                        </a:rPr>
                        <a:t> </a:t>
                      </a:r>
                      <a:r>
                        <a:rPr sz="1100" dirty="0">
                          <a:latin typeface="Trebuchet MS"/>
                          <a:cs typeface="Trebuchet MS"/>
                        </a:rPr>
                        <a:t>S</a:t>
                      </a:r>
                      <a:r>
                        <a:rPr sz="1100" spc="-35" dirty="0">
                          <a:latin typeface="Trebuchet MS"/>
                          <a:cs typeface="Trebuchet MS"/>
                        </a:rPr>
                        <a:t>P</a:t>
                      </a:r>
                      <a:r>
                        <a:rPr sz="1100" spc="-20" dirty="0">
                          <a:latin typeface="Trebuchet MS"/>
                          <a:cs typeface="Trebuchet MS"/>
                        </a:rPr>
                        <a:t>S</a:t>
                      </a:r>
                      <a:r>
                        <a:rPr sz="1100" dirty="0">
                          <a:latin typeface="Trebuchet MS"/>
                          <a:cs typeface="Trebuchet MS"/>
                        </a:rPr>
                        <a:t>S</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lnB w="28575">
                      <a:solidFill>
                        <a:srgbClr val="FFFFFF"/>
                      </a:solidFill>
                      <a:prstDash val="solid"/>
                    </a:lnB>
                    <a:solidFill>
                      <a:srgbClr val="FFFFFF"/>
                    </a:solidFill>
                  </a:tcPr>
                </a:tc>
              </a:tr>
              <a:tr h="218986">
                <a:tc>
                  <a:txBody>
                    <a:bodyPr/>
                    <a:lstStyle/>
                    <a:p>
                      <a:pPr marL="47625">
                        <a:lnSpc>
                          <a:spcPct val="100000"/>
                        </a:lnSpc>
                        <a:spcBef>
                          <a:spcPts val="175"/>
                        </a:spcBef>
                      </a:pPr>
                      <a:r>
                        <a:rPr sz="1100" spc="-85" dirty="0">
                          <a:latin typeface="Trebuchet MS"/>
                          <a:cs typeface="Trebuchet MS"/>
                        </a:rPr>
                        <a:t>DTA</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solidFill>
                      <a:srgbClr val="FFFFFF"/>
                    </a:solidFill>
                  </a:tcPr>
                </a:tc>
                <a:tc>
                  <a:txBody>
                    <a:bodyPr/>
                    <a:lstStyle/>
                    <a:p>
                      <a:pPr marL="57150">
                        <a:lnSpc>
                          <a:spcPct val="100000"/>
                        </a:lnSpc>
                        <a:spcBef>
                          <a:spcPts val="175"/>
                        </a:spcBef>
                      </a:pPr>
                      <a:r>
                        <a:rPr sz="1100" dirty="0">
                          <a:latin typeface="Trebuchet MS"/>
                          <a:cs typeface="Trebuchet MS"/>
                        </a:rPr>
                        <a:t>...</a:t>
                      </a:r>
                      <a:r>
                        <a:rPr sz="1100" spc="-35" dirty="0">
                          <a:latin typeface="Trebuchet MS"/>
                          <a:cs typeface="Trebuchet MS"/>
                        </a:rPr>
                        <a:t> </a:t>
                      </a:r>
                      <a:r>
                        <a:rPr sz="1100" spc="-15" dirty="0">
                          <a:latin typeface="Trebuchet MS"/>
                          <a:cs typeface="Trebuchet MS"/>
                        </a:rPr>
                        <a:t>f</a:t>
                      </a:r>
                      <a:r>
                        <a:rPr sz="1100" dirty="0">
                          <a:latin typeface="Trebuchet MS"/>
                          <a:cs typeface="Trebuchet MS"/>
                        </a:rPr>
                        <a:t>or</a:t>
                      </a:r>
                      <a:r>
                        <a:rPr sz="1100" spc="-35" dirty="0">
                          <a:latin typeface="Trebuchet MS"/>
                          <a:cs typeface="Trebuchet MS"/>
                        </a:rPr>
                        <a:t> </a:t>
                      </a:r>
                      <a:r>
                        <a:rPr sz="1100" dirty="0">
                          <a:latin typeface="Trebuchet MS"/>
                          <a:cs typeface="Trebuchet MS"/>
                        </a:rPr>
                        <a:t>S</a:t>
                      </a:r>
                      <a:r>
                        <a:rPr sz="1100" spc="-10" dirty="0">
                          <a:latin typeface="Trebuchet MS"/>
                          <a:cs typeface="Trebuchet MS"/>
                        </a:rPr>
                        <a:t>t</a:t>
                      </a:r>
                      <a:r>
                        <a:rPr sz="1100" dirty="0">
                          <a:latin typeface="Trebuchet MS"/>
                          <a:cs typeface="Trebuchet MS"/>
                        </a:rPr>
                        <a:t>a</a:t>
                      </a:r>
                      <a:r>
                        <a:rPr sz="1100" spc="-10" dirty="0">
                          <a:latin typeface="Trebuchet MS"/>
                          <a:cs typeface="Trebuchet MS"/>
                        </a:rPr>
                        <a:t>t</a:t>
                      </a:r>
                      <a:r>
                        <a:rPr sz="1100" dirty="0">
                          <a:latin typeface="Trebuchet MS"/>
                          <a:cs typeface="Trebuchet MS"/>
                        </a:rPr>
                        <a:t>a</a:t>
                      </a:r>
                      <a:endParaRPr sz="1100">
                        <a:latin typeface="Trebuchet MS"/>
                        <a:cs typeface="Trebuchet MS"/>
                      </a:endParaRPr>
                    </a:p>
                  </a:txBody>
                  <a:tcPr marL="0" marR="0" marT="17615" marB="0">
                    <a:lnL w="28575">
                      <a:solidFill>
                        <a:srgbClr val="EDEDED"/>
                      </a:solidFill>
                      <a:prstDash val="solid"/>
                    </a:lnL>
                    <a:lnT w="28575">
                      <a:solidFill>
                        <a:srgbClr val="FFFFFF"/>
                      </a:solidFill>
                      <a:prstDash val="solid"/>
                    </a:lnT>
                    <a:solidFill>
                      <a:srgbClr val="FFFFFF"/>
                    </a:solidFill>
                  </a:tcPr>
                </a:tc>
              </a:tr>
            </a:tbl>
          </a:graphicData>
        </a:graphic>
      </p:graphicFrame>
    </p:spTree>
    <p:extLst>
      <p:ext uri="{BB962C8B-B14F-4D97-AF65-F5344CB8AC3E}">
        <p14:creationId xmlns:p14="http://schemas.microsoft.com/office/powerpoint/2010/main" val="1143245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70" y="0"/>
            <a:ext cx="9129461" cy="5142493"/>
          </a:xfrm>
          <a:custGeom>
            <a:avLst/>
            <a:gdLst/>
            <a:ahLst/>
            <a:cxnLst/>
            <a:rect l="l" t="t" r="r" b="b"/>
            <a:pathLst>
              <a:path w="11518900" h="6488430">
                <a:moveTo>
                  <a:pt x="0" y="0"/>
                </a:moveTo>
                <a:lnTo>
                  <a:pt x="11518391" y="0"/>
                </a:lnTo>
                <a:lnTo>
                  <a:pt x="11518391" y="6488313"/>
                </a:lnTo>
                <a:lnTo>
                  <a:pt x="0" y="6488313"/>
                </a:lnTo>
                <a:lnTo>
                  <a:pt x="0" y="0"/>
                </a:lnTo>
                <a:close/>
              </a:path>
            </a:pathLst>
          </a:custGeom>
          <a:solidFill>
            <a:srgbClr val="FFFDD9"/>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 name="object 3"/>
          <p:cNvSpPr txBox="1">
            <a:spLocks noGrp="1"/>
          </p:cNvSpPr>
          <p:nvPr>
            <p:ph type="title"/>
          </p:nvPr>
        </p:nvSpPr>
        <p:spPr>
          <a:xfrm>
            <a:off x="420074" y="65015"/>
            <a:ext cx="5545516" cy="519767"/>
          </a:xfrm>
          <a:prstGeom prst="rect">
            <a:avLst/>
          </a:prstGeom>
        </p:spPr>
        <p:txBody>
          <a:bodyPr vert="horz" wrap="square" lIns="0" tIns="12582" rIns="0" bIns="0" rtlCol="0" anchor="ctr">
            <a:spAutoFit/>
          </a:bodyPr>
          <a:lstStyle/>
          <a:p>
            <a:pPr marL="10066">
              <a:lnSpc>
                <a:spcPct val="100000"/>
              </a:lnSpc>
              <a:spcBef>
                <a:spcPts val="99"/>
              </a:spcBef>
            </a:pPr>
            <a:r>
              <a:rPr spc="16" dirty="0"/>
              <a:t>Archiving</a:t>
            </a:r>
            <a:r>
              <a:rPr spc="-111" dirty="0"/>
              <a:t> </a:t>
            </a:r>
            <a:r>
              <a:rPr spc="75" dirty="0"/>
              <a:t>&amp;</a:t>
            </a:r>
            <a:r>
              <a:rPr spc="-111" dirty="0"/>
              <a:t> </a:t>
            </a:r>
            <a:r>
              <a:rPr spc="-52" dirty="0"/>
              <a:t>file</a:t>
            </a:r>
            <a:r>
              <a:rPr spc="-111" dirty="0"/>
              <a:t> </a:t>
            </a:r>
            <a:r>
              <a:rPr spc="67" dirty="0"/>
              <a:t>compression</a:t>
            </a:r>
          </a:p>
        </p:txBody>
      </p:sp>
      <p:sp>
        <p:nvSpPr>
          <p:cNvPr id="43" name="object 43"/>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33</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
        <p:nvSpPr>
          <p:cNvPr id="4" name="object 4"/>
          <p:cNvSpPr txBox="1"/>
          <p:nvPr/>
        </p:nvSpPr>
        <p:spPr>
          <a:xfrm>
            <a:off x="420073" y="772243"/>
            <a:ext cx="7793761" cy="650468"/>
          </a:xfrm>
          <a:prstGeom prst="rect">
            <a:avLst/>
          </a:prstGeom>
        </p:spPr>
        <p:txBody>
          <a:bodyPr vert="horz" wrap="square" lIns="0" tIns="10066" rIns="0" bIns="0" rtlCol="0">
            <a:spAutoFit/>
          </a:bodyPr>
          <a:lstStyle/>
          <a:p>
            <a:pPr marL="10066" marR="4026">
              <a:lnSpc>
                <a:spcPct val="125000"/>
              </a:lnSpc>
              <a:spcBef>
                <a:spcPts val="79"/>
              </a:spcBef>
              <a:buClrTx/>
            </a:pPr>
            <a:r>
              <a:rPr sz="1664" kern="1200" spc="16" dirty="0">
                <a:solidFill>
                  <a:prstClr val="black"/>
                </a:solidFill>
                <a:latin typeface="Trebuchet MS"/>
                <a:ea typeface="+mn-ea"/>
                <a:cs typeface="Trebuchet MS"/>
              </a:rPr>
              <a:t>Because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data</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can</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be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big</a:t>
            </a:r>
            <a:r>
              <a:rPr sz="1664" kern="1200" spc="-40"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36" dirty="0">
                <a:solidFill>
                  <a:prstClr val="black"/>
                </a:solidFill>
                <a:latin typeface="Trebuchet MS"/>
                <a:ea typeface="+mn-ea"/>
                <a:cs typeface="Trebuchet MS"/>
              </a:rPr>
              <a:t> </a:t>
            </a:r>
            <a:r>
              <a:rPr sz="1664" kern="1200" spc="-55" dirty="0">
                <a:solidFill>
                  <a:prstClr val="black"/>
                </a:solidFill>
                <a:latin typeface="Trebuchet MS"/>
                <a:ea typeface="+mn-ea"/>
                <a:cs typeface="Trebuchet MS"/>
              </a:rPr>
              <a:t>bulky,</a:t>
            </a:r>
            <a:r>
              <a:rPr sz="1664" kern="1200" spc="-36"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it</a:t>
            </a:r>
            <a:r>
              <a:rPr sz="1664" kern="1200" spc="-4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often</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easier</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40"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share</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data</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 </a:t>
            </a:r>
            <a:r>
              <a:rPr sz="1664" kern="1200" spc="-487"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compressed</a:t>
            </a:r>
            <a:r>
              <a:rPr sz="1664" kern="1200" spc="-44"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form</a:t>
            </a:r>
            <a:endParaRPr sz="1664" kern="1200">
              <a:solidFill>
                <a:prstClr val="black"/>
              </a:solidFill>
              <a:latin typeface="Trebuchet MS"/>
              <a:ea typeface="+mn-ea"/>
              <a:cs typeface="Trebuchet MS"/>
            </a:endParaRPr>
          </a:p>
        </p:txBody>
      </p:sp>
      <p:grpSp>
        <p:nvGrpSpPr>
          <p:cNvPr id="5" name="object 5"/>
          <p:cNvGrpSpPr/>
          <p:nvPr/>
        </p:nvGrpSpPr>
        <p:grpSpPr>
          <a:xfrm>
            <a:off x="633541" y="3426106"/>
            <a:ext cx="444898" cy="445904"/>
            <a:chOff x="790185" y="4322815"/>
            <a:chExt cx="561340" cy="562610"/>
          </a:xfrm>
        </p:grpSpPr>
        <p:sp>
          <p:nvSpPr>
            <p:cNvPr id="6" name="object 6"/>
            <p:cNvSpPr/>
            <p:nvPr/>
          </p:nvSpPr>
          <p:spPr>
            <a:xfrm>
              <a:off x="807483" y="4340113"/>
              <a:ext cx="527050" cy="527685"/>
            </a:xfrm>
            <a:custGeom>
              <a:avLst/>
              <a:gdLst/>
              <a:ahLst/>
              <a:cxnLst/>
              <a:rect l="l" t="t" r="r" b="b"/>
              <a:pathLst>
                <a:path w="527050" h="527685">
                  <a:moveTo>
                    <a:pt x="263353" y="527645"/>
                  </a:moveTo>
                  <a:lnTo>
                    <a:pt x="216035" y="523392"/>
                  </a:lnTo>
                  <a:lnTo>
                    <a:pt x="171491" y="511131"/>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7" name="object 7"/>
            <p:cNvSpPr/>
            <p:nvPr/>
          </p:nvSpPr>
          <p:spPr>
            <a:xfrm>
              <a:off x="807483" y="4340113"/>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lnTo>
                    <a:pt x="216035" y="523392"/>
                  </a:lnTo>
                  <a:lnTo>
                    <a:pt x="171491" y="511131"/>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8" name="object 8"/>
          <p:cNvGrpSpPr/>
          <p:nvPr/>
        </p:nvGrpSpPr>
        <p:grpSpPr>
          <a:xfrm>
            <a:off x="1246670" y="2968709"/>
            <a:ext cx="444898" cy="445904"/>
            <a:chOff x="1563787" y="3745704"/>
            <a:chExt cx="561340" cy="562610"/>
          </a:xfrm>
        </p:grpSpPr>
        <p:sp>
          <p:nvSpPr>
            <p:cNvPr id="9" name="object 9"/>
            <p:cNvSpPr/>
            <p:nvPr/>
          </p:nvSpPr>
          <p:spPr>
            <a:xfrm>
              <a:off x="1581085" y="3763002"/>
              <a:ext cx="527050" cy="527685"/>
            </a:xfrm>
            <a:custGeom>
              <a:avLst/>
              <a:gdLst/>
              <a:ahLst/>
              <a:cxnLst/>
              <a:rect l="l" t="t" r="r" b="b"/>
              <a:pathLst>
                <a:path w="527050" h="527685">
                  <a:moveTo>
                    <a:pt x="263353" y="527645"/>
                  </a:moveTo>
                  <a:lnTo>
                    <a:pt x="216035" y="523391"/>
                  </a:lnTo>
                  <a:lnTo>
                    <a:pt x="171491" y="511130"/>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0"/>
                  </a:lnTo>
                  <a:lnTo>
                    <a:pt x="310671" y="523391"/>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0" name="object 10"/>
            <p:cNvSpPr/>
            <p:nvPr/>
          </p:nvSpPr>
          <p:spPr>
            <a:xfrm>
              <a:off x="1581085" y="3763002"/>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0"/>
                  </a:lnTo>
                  <a:lnTo>
                    <a:pt x="310671" y="523391"/>
                  </a:lnTo>
                  <a:lnTo>
                    <a:pt x="263353" y="527645"/>
                  </a:lnTo>
                  <a:lnTo>
                    <a:pt x="216035" y="523391"/>
                  </a:lnTo>
                  <a:lnTo>
                    <a:pt x="171491" y="511130"/>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11" name="object 11"/>
          <p:cNvGrpSpPr/>
          <p:nvPr/>
        </p:nvGrpSpPr>
        <p:grpSpPr>
          <a:xfrm>
            <a:off x="1468438" y="3726680"/>
            <a:ext cx="444898" cy="445904"/>
            <a:chOff x="1843598" y="4702058"/>
            <a:chExt cx="561340" cy="562610"/>
          </a:xfrm>
        </p:grpSpPr>
        <p:sp>
          <p:nvSpPr>
            <p:cNvPr id="12" name="object 12"/>
            <p:cNvSpPr/>
            <p:nvPr/>
          </p:nvSpPr>
          <p:spPr>
            <a:xfrm>
              <a:off x="1860896" y="4719356"/>
              <a:ext cx="527050" cy="527685"/>
            </a:xfrm>
            <a:custGeom>
              <a:avLst/>
              <a:gdLst/>
              <a:ahLst/>
              <a:cxnLst/>
              <a:rect l="l" t="t" r="r" b="b"/>
              <a:pathLst>
                <a:path w="527050" h="527685">
                  <a:moveTo>
                    <a:pt x="263353" y="527645"/>
                  </a:moveTo>
                  <a:lnTo>
                    <a:pt x="216035" y="523392"/>
                  </a:lnTo>
                  <a:lnTo>
                    <a:pt x="171491" y="511130"/>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3" name="object 13"/>
            <p:cNvSpPr/>
            <p:nvPr/>
          </p:nvSpPr>
          <p:spPr>
            <a:xfrm>
              <a:off x="1860896" y="4719356"/>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lnTo>
                    <a:pt x="216035" y="523392"/>
                  </a:lnTo>
                  <a:lnTo>
                    <a:pt x="171491" y="511130"/>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14" name="object 14"/>
          <p:cNvGrpSpPr/>
          <p:nvPr/>
        </p:nvGrpSpPr>
        <p:grpSpPr>
          <a:xfrm>
            <a:off x="1037943" y="4210214"/>
            <a:ext cx="444898" cy="445904"/>
            <a:chOff x="1300430" y="5312146"/>
            <a:chExt cx="561340" cy="562610"/>
          </a:xfrm>
        </p:grpSpPr>
        <p:sp>
          <p:nvSpPr>
            <p:cNvPr id="15" name="object 15"/>
            <p:cNvSpPr/>
            <p:nvPr/>
          </p:nvSpPr>
          <p:spPr>
            <a:xfrm>
              <a:off x="1317728" y="5329444"/>
              <a:ext cx="527050" cy="527685"/>
            </a:xfrm>
            <a:custGeom>
              <a:avLst/>
              <a:gdLst/>
              <a:ahLst/>
              <a:cxnLst/>
              <a:rect l="l" t="t" r="r" b="b"/>
              <a:pathLst>
                <a:path w="527050" h="527685">
                  <a:moveTo>
                    <a:pt x="263353" y="527645"/>
                  </a:moveTo>
                  <a:lnTo>
                    <a:pt x="216035" y="523392"/>
                  </a:lnTo>
                  <a:lnTo>
                    <a:pt x="171491" y="511130"/>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6" name="object 16"/>
            <p:cNvSpPr/>
            <p:nvPr/>
          </p:nvSpPr>
          <p:spPr>
            <a:xfrm>
              <a:off x="1317728" y="5329444"/>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lnTo>
                    <a:pt x="216035" y="523392"/>
                  </a:lnTo>
                  <a:lnTo>
                    <a:pt x="171491" y="511130"/>
                  </a:lnTo>
                  <a:lnTo>
                    <a:pt x="130467" y="491608"/>
                  </a:lnTo>
                  <a:lnTo>
                    <a:pt x="93708"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8"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17" name="object 17"/>
          <p:cNvGrpSpPr/>
          <p:nvPr/>
        </p:nvGrpSpPr>
        <p:grpSpPr>
          <a:xfrm>
            <a:off x="2016340" y="3177804"/>
            <a:ext cx="444898" cy="445904"/>
            <a:chOff x="2534902" y="4009525"/>
            <a:chExt cx="561340" cy="562610"/>
          </a:xfrm>
        </p:grpSpPr>
        <p:sp>
          <p:nvSpPr>
            <p:cNvPr id="18" name="object 18"/>
            <p:cNvSpPr/>
            <p:nvPr/>
          </p:nvSpPr>
          <p:spPr>
            <a:xfrm>
              <a:off x="2552200" y="4026822"/>
              <a:ext cx="527050" cy="527685"/>
            </a:xfrm>
            <a:custGeom>
              <a:avLst/>
              <a:gdLst/>
              <a:ahLst/>
              <a:cxnLst/>
              <a:rect l="l" t="t" r="r" b="b"/>
              <a:pathLst>
                <a:path w="527050" h="527685">
                  <a:moveTo>
                    <a:pt x="263353" y="527645"/>
                  </a:moveTo>
                  <a:lnTo>
                    <a:pt x="216035" y="523392"/>
                  </a:lnTo>
                  <a:lnTo>
                    <a:pt x="171491" y="511131"/>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1"/>
                  </a:lnTo>
                  <a:lnTo>
                    <a:pt x="310671" y="523392"/>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9" name="object 19"/>
            <p:cNvSpPr/>
            <p:nvPr/>
          </p:nvSpPr>
          <p:spPr>
            <a:xfrm>
              <a:off x="2552200" y="4026822"/>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1"/>
                  </a:lnTo>
                  <a:lnTo>
                    <a:pt x="310671" y="523392"/>
                  </a:lnTo>
                  <a:lnTo>
                    <a:pt x="263353" y="527645"/>
                  </a:lnTo>
                  <a:lnTo>
                    <a:pt x="216035" y="523392"/>
                  </a:lnTo>
                  <a:lnTo>
                    <a:pt x="171491" y="511131"/>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20" name="object 20"/>
          <p:cNvGrpSpPr/>
          <p:nvPr/>
        </p:nvGrpSpPr>
        <p:grpSpPr>
          <a:xfrm>
            <a:off x="2029385" y="4157943"/>
            <a:ext cx="444898" cy="445904"/>
            <a:chOff x="2551361" y="5246194"/>
            <a:chExt cx="561340" cy="562610"/>
          </a:xfrm>
        </p:grpSpPr>
        <p:sp>
          <p:nvSpPr>
            <p:cNvPr id="21" name="object 21"/>
            <p:cNvSpPr/>
            <p:nvPr/>
          </p:nvSpPr>
          <p:spPr>
            <a:xfrm>
              <a:off x="2568659" y="5263492"/>
              <a:ext cx="527050" cy="527685"/>
            </a:xfrm>
            <a:custGeom>
              <a:avLst/>
              <a:gdLst/>
              <a:ahLst/>
              <a:cxnLst/>
              <a:rect l="l" t="t" r="r" b="b"/>
              <a:pathLst>
                <a:path w="527050" h="527685">
                  <a:moveTo>
                    <a:pt x="263353" y="527645"/>
                  </a:moveTo>
                  <a:lnTo>
                    <a:pt x="216035" y="523392"/>
                  </a:lnTo>
                  <a:lnTo>
                    <a:pt x="171491" y="511130"/>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22" name="object 22"/>
            <p:cNvSpPr/>
            <p:nvPr/>
          </p:nvSpPr>
          <p:spPr>
            <a:xfrm>
              <a:off x="2568659" y="5263492"/>
              <a:ext cx="527050" cy="527685"/>
            </a:xfrm>
            <a:custGeom>
              <a:avLst/>
              <a:gdLst/>
              <a:ahLst/>
              <a:cxnLst/>
              <a:rect l="l" t="t" r="r" b="b"/>
              <a:pathLst>
                <a:path w="527050" h="527685">
                  <a:moveTo>
                    <a:pt x="526706" y="263822"/>
                  </a:moveTo>
                  <a:lnTo>
                    <a:pt x="522461" y="311225"/>
                  </a:lnTo>
                  <a:lnTo>
                    <a:pt x="510222" y="355848"/>
                  </a:lnTo>
                  <a:lnTo>
                    <a:pt x="490734" y="396945"/>
                  </a:lnTo>
                  <a:lnTo>
                    <a:pt x="464744" y="433769"/>
                  </a:lnTo>
                  <a:lnTo>
                    <a:pt x="432997" y="465572"/>
                  </a:lnTo>
                  <a:lnTo>
                    <a:pt x="396239" y="491608"/>
                  </a:lnTo>
                  <a:lnTo>
                    <a:pt x="355215" y="511130"/>
                  </a:lnTo>
                  <a:lnTo>
                    <a:pt x="310671" y="523392"/>
                  </a:lnTo>
                  <a:lnTo>
                    <a:pt x="263353" y="527645"/>
                  </a:lnTo>
                  <a:lnTo>
                    <a:pt x="216035" y="523392"/>
                  </a:lnTo>
                  <a:lnTo>
                    <a:pt x="171491" y="511130"/>
                  </a:lnTo>
                  <a:lnTo>
                    <a:pt x="130467" y="491608"/>
                  </a:lnTo>
                  <a:lnTo>
                    <a:pt x="93709" y="465572"/>
                  </a:lnTo>
                  <a:lnTo>
                    <a:pt x="61962" y="433769"/>
                  </a:lnTo>
                  <a:lnTo>
                    <a:pt x="35972" y="396945"/>
                  </a:lnTo>
                  <a:lnTo>
                    <a:pt x="16484" y="355848"/>
                  </a:lnTo>
                  <a:lnTo>
                    <a:pt x="4245" y="311225"/>
                  </a:lnTo>
                  <a:lnTo>
                    <a:pt x="0" y="263822"/>
                  </a:lnTo>
                  <a:lnTo>
                    <a:pt x="4245" y="216419"/>
                  </a:lnTo>
                  <a:lnTo>
                    <a:pt x="16484" y="171796"/>
                  </a:lnTo>
                  <a:lnTo>
                    <a:pt x="35972" y="130699"/>
                  </a:lnTo>
                  <a:lnTo>
                    <a:pt x="61962" y="93875"/>
                  </a:lnTo>
                  <a:lnTo>
                    <a:pt x="93709" y="62072"/>
                  </a:lnTo>
                  <a:lnTo>
                    <a:pt x="130467" y="36036"/>
                  </a:lnTo>
                  <a:lnTo>
                    <a:pt x="171491" y="16514"/>
                  </a:lnTo>
                  <a:lnTo>
                    <a:pt x="216035" y="4253"/>
                  </a:lnTo>
                  <a:lnTo>
                    <a:pt x="263353" y="0"/>
                  </a:lnTo>
                  <a:lnTo>
                    <a:pt x="310671" y="4253"/>
                  </a:lnTo>
                  <a:lnTo>
                    <a:pt x="355215" y="16514"/>
                  </a:lnTo>
                  <a:lnTo>
                    <a:pt x="396239" y="36036"/>
                  </a:lnTo>
                  <a:lnTo>
                    <a:pt x="432997" y="62072"/>
                  </a:lnTo>
                  <a:lnTo>
                    <a:pt x="464744" y="93875"/>
                  </a:lnTo>
                  <a:lnTo>
                    <a:pt x="490734" y="130699"/>
                  </a:lnTo>
                  <a:lnTo>
                    <a:pt x="510222" y="171796"/>
                  </a:lnTo>
                  <a:lnTo>
                    <a:pt x="522461" y="216419"/>
                  </a:lnTo>
                  <a:lnTo>
                    <a:pt x="526706" y="263822"/>
                  </a:lnTo>
                  <a:close/>
                </a:path>
              </a:pathLst>
            </a:custGeom>
            <a:ln w="34595">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23" name="object 23"/>
          <p:cNvGrpSpPr/>
          <p:nvPr/>
        </p:nvGrpSpPr>
        <p:grpSpPr>
          <a:xfrm>
            <a:off x="2661224" y="3488470"/>
            <a:ext cx="1667863" cy="647215"/>
            <a:chOff x="3348570" y="4401502"/>
            <a:chExt cx="2104390" cy="816610"/>
          </a:xfrm>
        </p:grpSpPr>
        <p:sp>
          <p:nvSpPr>
            <p:cNvPr id="24" name="object 24"/>
            <p:cNvSpPr/>
            <p:nvPr/>
          </p:nvSpPr>
          <p:spPr>
            <a:xfrm>
              <a:off x="3365879" y="4418812"/>
              <a:ext cx="2069464" cy="782320"/>
            </a:xfrm>
            <a:custGeom>
              <a:avLst/>
              <a:gdLst/>
              <a:ahLst/>
              <a:cxnLst/>
              <a:rect l="l" t="t" r="r" b="b"/>
              <a:pathLst>
                <a:path w="2069464" h="782320">
                  <a:moveTo>
                    <a:pt x="1410743" y="781793"/>
                  </a:moveTo>
                  <a:lnTo>
                    <a:pt x="1377815" y="729097"/>
                  </a:lnTo>
                  <a:lnTo>
                    <a:pt x="1371268" y="677939"/>
                  </a:lnTo>
                  <a:lnTo>
                    <a:pt x="1366216" y="614345"/>
                  </a:lnTo>
                  <a:lnTo>
                    <a:pt x="703151" y="614345"/>
                  </a:lnTo>
                  <a:lnTo>
                    <a:pt x="698115" y="677939"/>
                  </a:lnTo>
                  <a:lnTo>
                    <a:pt x="691605" y="729097"/>
                  </a:lnTo>
                  <a:lnTo>
                    <a:pt x="674075" y="781075"/>
                  </a:lnTo>
                  <a:lnTo>
                    <a:pt x="658730" y="781793"/>
                  </a:lnTo>
                  <a:lnTo>
                    <a:pt x="631565" y="774395"/>
                  </a:lnTo>
                  <a:lnTo>
                    <a:pt x="594348" y="759904"/>
                  </a:lnTo>
                  <a:lnTo>
                    <a:pt x="548847" y="739341"/>
                  </a:lnTo>
                  <a:lnTo>
                    <a:pt x="496828" y="713730"/>
                  </a:lnTo>
                  <a:lnTo>
                    <a:pt x="440060" y="684092"/>
                  </a:lnTo>
                  <a:lnTo>
                    <a:pt x="380310" y="651450"/>
                  </a:lnTo>
                  <a:lnTo>
                    <a:pt x="319345" y="616826"/>
                  </a:lnTo>
                  <a:lnTo>
                    <a:pt x="258933" y="581244"/>
                  </a:lnTo>
                  <a:lnTo>
                    <a:pt x="200841" y="545724"/>
                  </a:lnTo>
                  <a:lnTo>
                    <a:pt x="146838" y="511289"/>
                  </a:lnTo>
                  <a:lnTo>
                    <a:pt x="98689" y="478962"/>
                  </a:lnTo>
                  <a:lnTo>
                    <a:pt x="58164" y="449766"/>
                  </a:lnTo>
                  <a:lnTo>
                    <a:pt x="27029" y="424722"/>
                  </a:lnTo>
                  <a:lnTo>
                    <a:pt x="0" y="391180"/>
                  </a:lnTo>
                  <a:lnTo>
                    <a:pt x="6626" y="378036"/>
                  </a:lnTo>
                  <a:lnTo>
                    <a:pt x="54818" y="335148"/>
                  </a:lnTo>
                  <a:lnTo>
                    <a:pt x="93170" y="307262"/>
                  </a:lnTo>
                  <a:lnTo>
                    <a:pt x="138882" y="276321"/>
                  </a:lnTo>
                  <a:lnTo>
                    <a:pt x="190349" y="243253"/>
                  </a:lnTo>
                  <a:lnTo>
                    <a:pt x="245964" y="208988"/>
                  </a:lnTo>
                  <a:lnTo>
                    <a:pt x="304119" y="174454"/>
                  </a:lnTo>
                  <a:lnTo>
                    <a:pt x="363207" y="140580"/>
                  </a:lnTo>
                  <a:lnTo>
                    <a:pt x="421622" y="108296"/>
                  </a:lnTo>
                  <a:lnTo>
                    <a:pt x="477756" y="78531"/>
                  </a:lnTo>
                  <a:lnTo>
                    <a:pt x="530004" y="52213"/>
                  </a:lnTo>
                  <a:lnTo>
                    <a:pt x="576757" y="30272"/>
                  </a:lnTo>
                  <a:lnTo>
                    <a:pt x="616409" y="13637"/>
                  </a:lnTo>
                  <a:lnTo>
                    <a:pt x="667982" y="0"/>
                  </a:lnTo>
                  <a:lnTo>
                    <a:pt x="670552" y="112"/>
                  </a:lnTo>
                  <a:lnTo>
                    <a:pt x="692237" y="57094"/>
                  </a:lnTo>
                  <a:lnTo>
                    <a:pt x="698874" y="111907"/>
                  </a:lnTo>
                  <a:lnTo>
                    <a:pt x="703899" y="179795"/>
                  </a:lnTo>
                  <a:lnTo>
                    <a:pt x="1365468" y="179795"/>
                  </a:lnTo>
                  <a:lnTo>
                    <a:pt x="1370510" y="111907"/>
                  </a:lnTo>
                  <a:lnTo>
                    <a:pt x="1377183" y="57094"/>
                  </a:lnTo>
                  <a:lnTo>
                    <a:pt x="1385482" y="19031"/>
                  </a:lnTo>
                  <a:lnTo>
                    <a:pt x="1410743" y="673"/>
                  </a:lnTo>
                  <a:lnTo>
                    <a:pt x="1437904" y="8067"/>
                  </a:lnTo>
                  <a:lnTo>
                    <a:pt x="1475116" y="22553"/>
                  </a:lnTo>
                  <a:lnTo>
                    <a:pt x="1520610" y="43109"/>
                  </a:lnTo>
                  <a:lnTo>
                    <a:pt x="1572621" y="68712"/>
                  </a:lnTo>
                  <a:lnTo>
                    <a:pt x="1629380" y="98341"/>
                  </a:lnTo>
                  <a:lnTo>
                    <a:pt x="1689121" y="130973"/>
                  </a:lnTo>
                  <a:lnTo>
                    <a:pt x="1750075" y="165587"/>
                  </a:lnTo>
                  <a:lnTo>
                    <a:pt x="1810477" y="201160"/>
                  </a:lnTo>
                  <a:lnTo>
                    <a:pt x="1868559" y="236670"/>
                  </a:lnTo>
                  <a:lnTo>
                    <a:pt x="1922554" y="271095"/>
                  </a:lnTo>
                  <a:lnTo>
                    <a:pt x="1970694" y="303414"/>
                  </a:lnTo>
                  <a:lnTo>
                    <a:pt x="2011213" y="332604"/>
                  </a:lnTo>
                  <a:lnTo>
                    <a:pt x="2042343" y="357643"/>
                  </a:lnTo>
                  <a:lnTo>
                    <a:pt x="2069367" y="391180"/>
                  </a:lnTo>
                  <a:lnTo>
                    <a:pt x="2062317" y="404852"/>
                  </a:lnTo>
                  <a:lnTo>
                    <a:pt x="2011213" y="449766"/>
                  </a:lnTo>
                  <a:lnTo>
                    <a:pt x="1970694" y="478963"/>
                  </a:lnTo>
                  <a:lnTo>
                    <a:pt x="1922554" y="511289"/>
                  </a:lnTo>
                  <a:lnTo>
                    <a:pt x="1868559" y="545724"/>
                  </a:lnTo>
                  <a:lnTo>
                    <a:pt x="1810477" y="581244"/>
                  </a:lnTo>
                  <a:lnTo>
                    <a:pt x="1750075" y="616826"/>
                  </a:lnTo>
                  <a:lnTo>
                    <a:pt x="1689121" y="651450"/>
                  </a:lnTo>
                  <a:lnTo>
                    <a:pt x="1629380" y="684092"/>
                  </a:lnTo>
                  <a:lnTo>
                    <a:pt x="1572621" y="713730"/>
                  </a:lnTo>
                  <a:lnTo>
                    <a:pt x="1520610" y="739341"/>
                  </a:lnTo>
                  <a:lnTo>
                    <a:pt x="1475116" y="759904"/>
                  </a:lnTo>
                  <a:lnTo>
                    <a:pt x="1437904" y="774395"/>
                  </a:lnTo>
                  <a:lnTo>
                    <a:pt x="1410743" y="781793"/>
                  </a:lnTo>
                  <a:close/>
                </a:path>
              </a:pathLst>
            </a:custGeom>
            <a:solidFill>
              <a:srgbClr val="D6EDF4"/>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25" name="object 25"/>
            <p:cNvSpPr/>
            <p:nvPr/>
          </p:nvSpPr>
          <p:spPr>
            <a:xfrm>
              <a:off x="3365879" y="4418812"/>
              <a:ext cx="2069464" cy="782320"/>
            </a:xfrm>
            <a:custGeom>
              <a:avLst/>
              <a:gdLst/>
              <a:ahLst/>
              <a:cxnLst/>
              <a:rect l="l" t="t" r="r" b="b"/>
              <a:pathLst>
                <a:path w="2069464" h="782320">
                  <a:moveTo>
                    <a:pt x="667982" y="0"/>
                  </a:moveTo>
                  <a:lnTo>
                    <a:pt x="616409" y="13637"/>
                  </a:lnTo>
                  <a:lnTo>
                    <a:pt x="576757" y="30272"/>
                  </a:lnTo>
                  <a:lnTo>
                    <a:pt x="530004" y="52213"/>
                  </a:lnTo>
                  <a:lnTo>
                    <a:pt x="477756" y="78531"/>
                  </a:lnTo>
                  <a:lnTo>
                    <a:pt x="421622" y="108296"/>
                  </a:lnTo>
                  <a:lnTo>
                    <a:pt x="363207" y="140580"/>
                  </a:lnTo>
                  <a:lnTo>
                    <a:pt x="304119" y="174454"/>
                  </a:lnTo>
                  <a:lnTo>
                    <a:pt x="245964" y="208988"/>
                  </a:lnTo>
                  <a:lnTo>
                    <a:pt x="190349" y="243253"/>
                  </a:lnTo>
                  <a:lnTo>
                    <a:pt x="138882" y="276321"/>
                  </a:lnTo>
                  <a:lnTo>
                    <a:pt x="93170" y="307262"/>
                  </a:lnTo>
                  <a:lnTo>
                    <a:pt x="54818" y="335148"/>
                  </a:lnTo>
                  <a:lnTo>
                    <a:pt x="6626" y="378036"/>
                  </a:lnTo>
                  <a:lnTo>
                    <a:pt x="0" y="391180"/>
                  </a:lnTo>
                  <a:lnTo>
                    <a:pt x="7051" y="404852"/>
                  </a:lnTo>
                  <a:lnTo>
                    <a:pt x="58164" y="449766"/>
                  </a:lnTo>
                  <a:lnTo>
                    <a:pt x="98689" y="478963"/>
                  </a:lnTo>
                  <a:lnTo>
                    <a:pt x="146838" y="511289"/>
                  </a:lnTo>
                  <a:lnTo>
                    <a:pt x="200841" y="545724"/>
                  </a:lnTo>
                  <a:lnTo>
                    <a:pt x="258933" y="581244"/>
                  </a:lnTo>
                  <a:lnTo>
                    <a:pt x="319345" y="616827"/>
                  </a:lnTo>
                  <a:lnTo>
                    <a:pt x="380310" y="651450"/>
                  </a:lnTo>
                  <a:lnTo>
                    <a:pt x="440060" y="684092"/>
                  </a:lnTo>
                  <a:lnTo>
                    <a:pt x="496828" y="713730"/>
                  </a:lnTo>
                  <a:lnTo>
                    <a:pt x="548847" y="739341"/>
                  </a:lnTo>
                  <a:lnTo>
                    <a:pt x="594348" y="759904"/>
                  </a:lnTo>
                  <a:lnTo>
                    <a:pt x="631565" y="774395"/>
                  </a:lnTo>
                  <a:lnTo>
                    <a:pt x="658730" y="781793"/>
                  </a:lnTo>
                  <a:lnTo>
                    <a:pt x="674075" y="781076"/>
                  </a:lnTo>
                  <a:lnTo>
                    <a:pt x="683599" y="764562"/>
                  </a:lnTo>
                  <a:lnTo>
                    <a:pt x="691605" y="729097"/>
                  </a:lnTo>
                  <a:lnTo>
                    <a:pt x="698115" y="677939"/>
                  </a:lnTo>
                  <a:lnTo>
                    <a:pt x="703151" y="614345"/>
                  </a:lnTo>
                  <a:lnTo>
                    <a:pt x="1366216" y="614345"/>
                  </a:lnTo>
                  <a:lnTo>
                    <a:pt x="1371268" y="677939"/>
                  </a:lnTo>
                  <a:lnTo>
                    <a:pt x="1377815" y="729097"/>
                  </a:lnTo>
                  <a:lnTo>
                    <a:pt x="1395399" y="781076"/>
                  </a:lnTo>
                  <a:lnTo>
                    <a:pt x="1410743" y="781793"/>
                  </a:lnTo>
                  <a:lnTo>
                    <a:pt x="1437904" y="774395"/>
                  </a:lnTo>
                  <a:lnTo>
                    <a:pt x="1475116" y="759904"/>
                  </a:lnTo>
                  <a:lnTo>
                    <a:pt x="1520610" y="739341"/>
                  </a:lnTo>
                  <a:lnTo>
                    <a:pt x="1572621" y="713730"/>
                  </a:lnTo>
                  <a:lnTo>
                    <a:pt x="1629380" y="684092"/>
                  </a:lnTo>
                  <a:lnTo>
                    <a:pt x="1689121" y="651450"/>
                  </a:lnTo>
                  <a:lnTo>
                    <a:pt x="1750075" y="616827"/>
                  </a:lnTo>
                  <a:lnTo>
                    <a:pt x="1810477" y="581244"/>
                  </a:lnTo>
                  <a:lnTo>
                    <a:pt x="1868559" y="545724"/>
                  </a:lnTo>
                  <a:lnTo>
                    <a:pt x="1922554" y="511289"/>
                  </a:lnTo>
                  <a:lnTo>
                    <a:pt x="1970694" y="478963"/>
                  </a:lnTo>
                  <a:lnTo>
                    <a:pt x="2011213" y="449766"/>
                  </a:lnTo>
                  <a:lnTo>
                    <a:pt x="2042343" y="424722"/>
                  </a:lnTo>
                  <a:lnTo>
                    <a:pt x="2069367" y="391180"/>
                  </a:lnTo>
                  <a:lnTo>
                    <a:pt x="2062317" y="377509"/>
                  </a:lnTo>
                  <a:lnTo>
                    <a:pt x="2011213" y="332604"/>
                  </a:lnTo>
                  <a:lnTo>
                    <a:pt x="1970694" y="303414"/>
                  </a:lnTo>
                  <a:lnTo>
                    <a:pt x="1922554" y="271096"/>
                  </a:lnTo>
                  <a:lnTo>
                    <a:pt x="1868559" y="236670"/>
                  </a:lnTo>
                  <a:lnTo>
                    <a:pt x="1810477" y="201160"/>
                  </a:lnTo>
                  <a:lnTo>
                    <a:pt x="1750075" y="165587"/>
                  </a:lnTo>
                  <a:lnTo>
                    <a:pt x="1689121" y="130974"/>
                  </a:lnTo>
                  <a:lnTo>
                    <a:pt x="1629380" y="98341"/>
                  </a:lnTo>
                  <a:lnTo>
                    <a:pt x="1572621" y="68713"/>
                  </a:lnTo>
                  <a:lnTo>
                    <a:pt x="1520610" y="43109"/>
                  </a:lnTo>
                  <a:lnTo>
                    <a:pt x="1475116" y="22554"/>
                  </a:lnTo>
                  <a:lnTo>
                    <a:pt x="1437904" y="8067"/>
                  </a:lnTo>
                  <a:lnTo>
                    <a:pt x="1410743" y="673"/>
                  </a:lnTo>
                  <a:lnTo>
                    <a:pt x="1395399" y="1392"/>
                  </a:lnTo>
                  <a:lnTo>
                    <a:pt x="1385482" y="19031"/>
                  </a:lnTo>
                  <a:lnTo>
                    <a:pt x="1377183" y="57094"/>
                  </a:lnTo>
                  <a:lnTo>
                    <a:pt x="1370510" y="111907"/>
                  </a:lnTo>
                  <a:lnTo>
                    <a:pt x="1365468" y="179795"/>
                  </a:lnTo>
                  <a:lnTo>
                    <a:pt x="703899" y="179795"/>
                  </a:lnTo>
                  <a:lnTo>
                    <a:pt x="698874" y="111907"/>
                  </a:lnTo>
                  <a:lnTo>
                    <a:pt x="692237" y="57094"/>
                  </a:lnTo>
                  <a:lnTo>
                    <a:pt x="683975" y="19031"/>
                  </a:lnTo>
                  <a:lnTo>
                    <a:pt x="667982" y="0"/>
                  </a:lnTo>
                  <a:close/>
                </a:path>
              </a:pathLst>
            </a:custGeom>
            <a:ln w="34619">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26" name="object 26"/>
            <p:cNvSpPr/>
            <p:nvPr/>
          </p:nvSpPr>
          <p:spPr>
            <a:xfrm>
              <a:off x="4182620" y="4684641"/>
              <a:ext cx="433705" cy="265430"/>
            </a:xfrm>
            <a:custGeom>
              <a:avLst/>
              <a:gdLst/>
              <a:ahLst/>
              <a:cxnLst/>
              <a:rect l="l" t="t" r="r" b="b"/>
              <a:pathLst>
                <a:path w="433704" h="265429">
                  <a:moveTo>
                    <a:pt x="76742" y="263611"/>
                  </a:moveTo>
                  <a:lnTo>
                    <a:pt x="69468" y="263611"/>
                  </a:lnTo>
                  <a:lnTo>
                    <a:pt x="61057" y="263258"/>
                  </a:lnTo>
                  <a:lnTo>
                    <a:pt x="28005" y="243116"/>
                  </a:lnTo>
                  <a:lnTo>
                    <a:pt x="24004" y="204403"/>
                  </a:lnTo>
                  <a:lnTo>
                    <a:pt x="24004" y="93092"/>
                  </a:lnTo>
                  <a:lnTo>
                    <a:pt x="0" y="93092"/>
                  </a:lnTo>
                  <a:lnTo>
                    <a:pt x="0" y="67587"/>
                  </a:lnTo>
                  <a:lnTo>
                    <a:pt x="24004" y="67587"/>
                  </a:lnTo>
                  <a:lnTo>
                    <a:pt x="24004" y="19675"/>
                  </a:lnTo>
                  <a:lnTo>
                    <a:pt x="56556" y="0"/>
                  </a:lnTo>
                  <a:lnTo>
                    <a:pt x="56556" y="67588"/>
                  </a:lnTo>
                  <a:lnTo>
                    <a:pt x="89471" y="67588"/>
                  </a:lnTo>
                  <a:lnTo>
                    <a:pt x="89471" y="93092"/>
                  </a:lnTo>
                  <a:lnTo>
                    <a:pt x="56556" y="93092"/>
                  </a:lnTo>
                  <a:lnTo>
                    <a:pt x="56556" y="215576"/>
                  </a:lnTo>
                  <a:lnTo>
                    <a:pt x="70255" y="233005"/>
                  </a:lnTo>
                  <a:lnTo>
                    <a:pt x="89680" y="233005"/>
                  </a:lnTo>
                  <a:lnTo>
                    <a:pt x="94200" y="260696"/>
                  </a:lnTo>
                  <a:lnTo>
                    <a:pt x="84986" y="262639"/>
                  </a:lnTo>
                  <a:lnTo>
                    <a:pt x="76742" y="263611"/>
                  </a:lnTo>
                  <a:close/>
                </a:path>
                <a:path w="433704" h="265429">
                  <a:moveTo>
                    <a:pt x="89680" y="233005"/>
                  </a:moveTo>
                  <a:lnTo>
                    <a:pt x="78742" y="233005"/>
                  </a:lnTo>
                  <a:lnTo>
                    <a:pt x="83531" y="232580"/>
                  </a:lnTo>
                  <a:lnTo>
                    <a:pt x="89471" y="231730"/>
                  </a:lnTo>
                  <a:lnTo>
                    <a:pt x="89680" y="233005"/>
                  </a:lnTo>
                  <a:close/>
                </a:path>
                <a:path w="433704" h="265429">
                  <a:moveTo>
                    <a:pt x="147847" y="127160"/>
                  </a:moveTo>
                  <a:lnTo>
                    <a:pt x="115841" y="122787"/>
                  </a:lnTo>
                  <a:lnTo>
                    <a:pt x="118375" y="112990"/>
                  </a:lnTo>
                  <a:lnTo>
                    <a:pt x="121614" y="104182"/>
                  </a:lnTo>
                  <a:lnTo>
                    <a:pt x="150222" y="73827"/>
                  </a:lnTo>
                  <a:lnTo>
                    <a:pt x="190866" y="63642"/>
                  </a:lnTo>
                  <a:lnTo>
                    <a:pt x="202948" y="63215"/>
                  </a:lnTo>
                  <a:lnTo>
                    <a:pt x="214735" y="63580"/>
                  </a:lnTo>
                  <a:lnTo>
                    <a:pt x="256549" y="75626"/>
                  </a:lnTo>
                  <a:lnTo>
                    <a:pt x="271065" y="90360"/>
                  </a:lnTo>
                  <a:lnTo>
                    <a:pt x="198221" y="90360"/>
                  </a:lnTo>
                  <a:lnTo>
                    <a:pt x="187429" y="90867"/>
                  </a:lnTo>
                  <a:lnTo>
                    <a:pt x="150842" y="117647"/>
                  </a:lnTo>
                  <a:lnTo>
                    <a:pt x="147847" y="127160"/>
                  </a:lnTo>
                  <a:close/>
                </a:path>
                <a:path w="433704" h="265429">
                  <a:moveTo>
                    <a:pt x="176216" y="265432"/>
                  </a:moveTo>
                  <a:lnTo>
                    <a:pt x="136765" y="256671"/>
                  </a:lnTo>
                  <a:lnTo>
                    <a:pt x="111271" y="221624"/>
                  </a:lnTo>
                  <a:lnTo>
                    <a:pt x="110203" y="210050"/>
                  </a:lnTo>
                  <a:lnTo>
                    <a:pt x="110587" y="203431"/>
                  </a:lnTo>
                  <a:lnTo>
                    <a:pt x="133571" y="165235"/>
                  </a:lnTo>
                  <a:lnTo>
                    <a:pt x="177102" y="150763"/>
                  </a:lnTo>
                  <a:lnTo>
                    <a:pt x="204733" y="147085"/>
                  </a:lnTo>
                  <a:lnTo>
                    <a:pt x="220634" y="144375"/>
                  </a:lnTo>
                  <a:lnTo>
                    <a:pt x="233920" y="141438"/>
                  </a:lnTo>
                  <a:lnTo>
                    <a:pt x="244593" y="138272"/>
                  </a:lnTo>
                  <a:lnTo>
                    <a:pt x="244775" y="130925"/>
                  </a:lnTo>
                  <a:lnTo>
                    <a:pt x="244775" y="129710"/>
                  </a:lnTo>
                  <a:lnTo>
                    <a:pt x="219907" y="93138"/>
                  </a:lnTo>
                  <a:lnTo>
                    <a:pt x="198221" y="90360"/>
                  </a:lnTo>
                  <a:lnTo>
                    <a:pt x="271065" y="90360"/>
                  </a:lnTo>
                  <a:lnTo>
                    <a:pt x="277690" y="163960"/>
                  </a:lnTo>
                  <a:lnTo>
                    <a:pt x="244593" y="163960"/>
                  </a:lnTo>
                  <a:lnTo>
                    <a:pt x="234568" y="167466"/>
                  </a:lnTo>
                  <a:lnTo>
                    <a:pt x="222316" y="170700"/>
                  </a:lnTo>
                  <a:lnTo>
                    <a:pt x="207836" y="173661"/>
                  </a:lnTo>
                  <a:lnTo>
                    <a:pt x="181774" y="177851"/>
                  </a:lnTo>
                  <a:lnTo>
                    <a:pt x="173897" y="179445"/>
                  </a:lnTo>
                  <a:lnTo>
                    <a:pt x="145119" y="217884"/>
                  </a:lnTo>
                  <a:lnTo>
                    <a:pt x="148422" y="225171"/>
                  </a:lnTo>
                  <a:lnTo>
                    <a:pt x="184035" y="239745"/>
                  </a:lnTo>
                  <a:lnTo>
                    <a:pt x="244118" y="239745"/>
                  </a:lnTo>
                  <a:lnTo>
                    <a:pt x="238313" y="244368"/>
                  </a:lnTo>
                  <a:lnTo>
                    <a:pt x="203750" y="261846"/>
                  </a:lnTo>
                  <a:lnTo>
                    <a:pt x="185701" y="265034"/>
                  </a:lnTo>
                  <a:lnTo>
                    <a:pt x="176216" y="265432"/>
                  </a:lnTo>
                  <a:close/>
                </a:path>
                <a:path w="433704" h="265429">
                  <a:moveTo>
                    <a:pt x="244118" y="239745"/>
                  </a:moveTo>
                  <a:lnTo>
                    <a:pt x="184035" y="239745"/>
                  </a:lnTo>
                  <a:lnTo>
                    <a:pt x="193230" y="239227"/>
                  </a:lnTo>
                  <a:lnTo>
                    <a:pt x="201902" y="237673"/>
                  </a:lnTo>
                  <a:lnTo>
                    <a:pt x="235375" y="215590"/>
                  </a:lnTo>
                  <a:lnTo>
                    <a:pt x="244593" y="163960"/>
                  </a:lnTo>
                  <a:lnTo>
                    <a:pt x="277690" y="163960"/>
                  </a:lnTo>
                  <a:lnTo>
                    <a:pt x="277884" y="203431"/>
                  </a:lnTo>
                  <a:lnTo>
                    <a:pt x="279710" y="237195"/>
                  </a:lnTo>
                  <a:lnTo>
                    <a:pt x="247321" y="237195"/>
                  </a:lnTo>
                  <a:lnTo>
                    <a:pt x="244118" y="239745"/>
                  </a:lnTo>
                  <a:close/>
                </a:path>
                <a:path w="433704" h="265429">
                  <a:moveTo>
                    <a:pt x="288056" y="261060"/>
                  </a:moveTo>
                  <a:lnTo>
                    <a:pt x="253867" y="261060"/>
                  </a:lnTo>
                  <a:lnTo>
                    <a:pt x="250473" y="254259"/>
                  </a:lnTo>
                  <a:lnTo>
                    <a:pt x="248290" y="246304"/>
                  </a:lnTo>
                  <a:lnTo>
                    <a:pt x="247321" y="237195"/>
                  </a:lnTo>
                  <a:lnTo>
                    <a:pt x="279710" y="237195"/>
                  </a:lnTo>
                  <a:lnTo>
                    <a:pt x="279781" y="237832"/>
                  </a:lnTo>
                  <a:lnTo>
                    <a:pt x="281176" y="245909"/>
                  </a:lnTo>
                  <a:lnTo>
                    <a:pt x="283934" y="253651"/>
                  </a:lnTo>
                  <a:lnTo>
                    <a:pt x="288056" y="261060"/>
                  </a:lnTo>
                  <a:close/>
                </a:path>
                <a:path w="433704" h="265429">
                  <a:moveTo>
                    <a:pt x="424601" y="96918"/>
                  </a:moveTo>
                  <a:lnTo>
                    <a:pt x="357706" y="96918"/>
                  </a:lnTo>
                  <a:lnTo>
                    <a:pt x="363235" y="87502"/>
                  </a:lnTo>
                  <a:lnTo>
                    <a:pt x="391894" y="63216"/>
                  </a:lnTo>
                  <a:lnTo>
                    <a:pt x="399534" y="63216"/>
                  </a:lnTo>
                  <a:lnTo>
                    <a:pt x="407841" y="63876"/>
                  </a:lnTo>
                  <a:lnTo>
                    <a:pt x="416217" y="65857"/>
                  </a:lnTo>
                  <a:lnTo>
                    <a:pt x="424662" y="69159"/>
                  </a:lnTo>
                  <a:lnTo>
                    <a:pt x="433175" y="73782"/>
                  </a:lnTo>
                  <a:lnTo>
                    <a:pt x="424601" y="96918"/>
                  </a:lnTo>
                  <a:close/>
                </a:path>
                <a:path w="433704" h="265429">
                  <a:moveTo>
                    <a:pt x="360979" y="261060"/>
                  </a:moveTo>
                  <a:lnTo>
                    <a:pt x="328246" y="261060"/>
                  </a:lnTo>
                  <a:lnTo>
                    <a:pt x="328246" y="67588"/>
                  </a:lnTo>
                  <a:lnTo>
                    <a:pt x="357706" y="67588"/>
                  </a:lnTo>
                  <a:lnTo>
                    <a:pt x="357706" y="96918"/>
                  </a:lnTo>
                  <a:lnTo>
                    <a:pt x="424601" y="96918"/>
                  </a:lnTo>
                  <a:lnTo>
                    <a:pt x="424533" y="97101"/>
                  </a:lnTo>
                  <a:lnTo>
                    <a:pt x="390743" y="97101"/>
                  </a:lnTo>
                  <a:lnTo>
                    <a:pt x="384317" y="99256"/>
                  </a:lnTo>
                  <a:lnTo>
                    <a:pt x="362343" y="139821"/>
                  </a:lnTo>
                  <a:lnTo>
                    <a:pt x="360979" y="159770"/>
                  </a:lnTo>
                  <a:lnTo>
                    <a:pt x="360979" y="261060"/>
                  </a:lnTo>
                  <a:close/>
                </a:path>
                <a:path w="433704" h="265429">
                  <a:moveTo>
                    <a:pt x="421900" y="104205"/>
                  </a:moveTo>
                  <a:lnTo>
                    <a:pt x="413899" y="99469"/>
                  </a:lnTo>
                  <a:lnTo>
                    <a:pt x="405897" y="97101"/>
                  </a:lnTo>
                  <a:lnTo>
                    <a:pt x="424533" y="97101"/>
                  </a:lnTo>
                  <a:lnTo>
                    <a:pt x="421900" y="104205"/>
                  </a:lnTo>
                  <a:close/>
                </a:path>
              </a:pathLst>
            </a:custGeom>
            <a:solidFill>
              <a:srgbClr val="000000"/>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27" name="object 27"/>
          <p:cNvGrpSpPr/>
          <p:nvPr/>
        </p:nvGrpSpPr>
        <p:grpSpPr>
          <a:xfrm>
            <a:off x="5951871" y="3488470"/>
            <a:ext cx="1667863" cy="647215"/>
            <a:chOff x="7500472" y="4401502"/>
            <a:chExt cx="2104390" cy="816610"/>
          </a:xfrm>
        </p:grpSpPr>
        <p:sp>
          <p:nvSpPr>
            <p:cNvPr id="28" name="object 28"/>
            <p:cNvSpPr/>
            <p:nvPr/>
          </p:nvSpPr>
          <p:spPr>
            <a:xfrm>
              <a:off x="7517781" y="4418811"/>
              <a:ext cx="2069464" cy="782320"/>
            </a:xfrm>
            <a:custGeom>
              <a:avLst/>
              <a:gdLst/>
              <a:ahLst/>
              <a:cxnLst/>
              <a:rect l="l" t="t" r="r" b="b"/>
              <a:pathLst>
                <a:path w="2069465" h="782320">
                  <a:moveTo>
                    <a:pt x="658730" y="781793"/>
                  </a:moveTo>
                  <a:lnTo>
                    <a:pt x="594348" y="759904"/>
                  </a:lnTo>
                  <a:lnTo>
                    <a:pt x="548847" y="739341"/>
                  </a:lnTo>
                  <a:lnTo>
                    <a:pt x="496828" y="713730"/>
                  </a:lnTo>
                  <a:lnTo>
                    <a:pt x="440060" y="684092"/>
                  </a:lnTo>
                  <a:lnTo>
                    <a:pt x="380310" y="651450"/>
                  </a:lnTo>
                  <a:lnTo>
                    <a:pt x="319345" y="616826"/>
                  </a:lnTo>
                  <a:lnTo>
                    <a:pt x="258933" y="581244"/>
                  </a:lnTo>
                  <a:lnTo>
                    <a:pt x="200842" y="545724"/>
                  </a:lnTo>
                  <a:lnTo>
                    <a:pt x="146838" y="511289"/>
                  </a:lnTo>
                  <a:lnTo>
                    <a:pt x="98689" y="478962"/>
                  </a:lnTo>
                  <a:lnTo>
                    <a:pt x="58164" y="449766"/>
                  </a:lnTo>
                  <a:lnTo>
                    <a:pt x="27029" y="424722"/>
                  </a:lnTo>
                  <a:lnTo>
                    <a:pt x="0" y="391180"/>
                  </a:lnTo>
                  <a:lnTo>
                    <a:pt x="6626" y="378036"/>
                  </a:lnTo>
                  <a:lnTo>
                    <a:pt x="54818" y="335148"/>
                  </a:lnTo>
                  <a:lnTo>
                    <a:pt x="93170" y="307262"/>
                  </a:lnTo>
                  <a:lnTo>
                    <a:pt x="138883" y="276321"/>
                  </a:lnTo>
                  <a:lnTo>
                    <a:pt x="190350" y="243253"/>
                  </a:lnTo>
                  <a:lnTo>
                    <a:pt x="245964" y="208988"/>
                  </a:lnTo>
                  <a:lnTo>
                    <a:pt x="304119" y="174454"/>
                  </a:lnTo>
                  <a:lnTo>
                    <a:pt x="363207" y="140580"/>
                  </a:lnTo>
                  <a:lnTo>
                    <a:pt x="421622" y="108296"/>
                  </a:lnTo>
                  <a:lnTo>
                    <a:pt x="477757" y="78531"/>
                  </a:lnTo>
                  <a:lnTo>
                    <a:pt x="530004" y="52213"/>
                  </a:lnTo>
                  <a:lnTo>
                    <a:pt x="576757" y="30272"/>
                  </a:lnTo>
                  <a:lnTo>
                    <a:pt x="616409" y="13637"/>
                  </a:lnTo>
                  <a:lnTo>
                    <a:pt x="667982" y="0"/>
                  </a:lnTo>
                  <a:lnTo>
                    <a:pt x="670551" y="112"/>
                  </a:lnTo>
                  <a:lnTo>
                    <a:pt x="692236" y="57094"/>
                  </a:lnTo>
                  <a:lnTo>
                    <a:pt x="698873" y="111907"/>
                  </a:lnTo>
                  <a:lnTo>
                    <a:pt x="703898" y="179795"/>
                  </a:lnTo>
                  <a:lnTo>
                    <a:pt x="1774199" y="179795"/>
                  </a:lnTo>
                  <a:lnTo>
                    <a:pt x="1810477" y="201160"/>
                  </a:lnTo>
                  <a:lnTo>
                    <a:pt x="1868559" y="236670"/>
                  </a:lnTo>
                  <a:lnTo>
                    <a:pt x="1922554" y="271095"/>
                  </a:lnTo>
                  <a:lnTo>
                    <a:pt x="1970694" y="303414"/>
                  </a:lnTo>
                  <a:lnTo>
                    <a:pt x="2011212" y="332604"/>
                  </a:lnTo>
                  <a:lnTo>
                    <a:pt x="2042342" y="357643"/>
                  </a:lnTo>
                  <a:lnTo>
                    <a:pt x="2069367" y="391180"/>
                  </a:lnTo>
                  <a:lnTo>
                    <a:pt x="2062316" y="404852"/>
                  </a:lnTo>
                  <a:lnTo>
                    <a:pt x="2011212" y="449766"/>
                  </a:lnTo>
                  <a:lnTo>
                    <a:pt x="1970694" y="478963"/>
                  </a:lnTo>
                  <a:lnTo>
                    <a:pt x="1922554" y="511289"/>
                  </a:lnTo>
                  <a:lnTo>
                    <a:pt x="1868559" y="545724"/>
                  </a:lnTo>
                  <a:lnTo>
                    <a:pt x="1810477" y="581244"/>
                  </a:lnTo>
                  <a:lnTo>
                    <a:pt x="1754288" y="614345"/>
                  </a:lnTo>
                  <a:lnTo>
                    <a:pt x="703150" y="614345"/>
                  </a:lnTo>
                  <a:lnTo>
                    <a:pt x="698115" y="677939"/>
                  </a:lnTo>
                  <a:lnTo>
                    <a:pt x="691605" y="729097"/>
                  </a:lnTo>
                  <a:lnTo>
                    <a:pt x="683599" y="764562"/>
                  </a:lnTo>
                  <a:lnTo>
                    <a:pt x="674075" y="781075"/>
                  </a:lnTo>
                  <a:lnTo>
                    <a:pt x="658730" y="781793"/>
                  </a:lnTo>
                  <a:close/>
                </a:path>
                <a:path w="2069465" h="782320">
                  <a:moveTo>
                    <a:pt x="1774199" y="179795"/>
                  </a:moveTo>
                  <a:lnTo>
                    <a:pt x="1365467" y="179795"/>
                  </a:lnTo>
                  <a:lnTo>
                    <a:pt x="1370509" y="111907"/>
                  </a:lnTo>
                  <a:lnTo>
                    <a:pt x="1377183" y="57094"/>
                  </a:lnTo>
                  <a:lnTo>
                    <a:pt x="1385481" y="19031"/>
                  </a:lnTo>
                  <a:lnTo>
                    <a:pt x="1395398" y="1392"/>
                  </a:lnTo>
                  <a:lnTo>
                    <a:pt x="1410742" y="673"/>
                  </a:lnTo>
                  <a:lnTo>
                    <a:pt x="1437903" y="8067"/>
                  </a:lnTo>
                  <a:lnTo>
                    <a:pt x="1475115" y="22554"/>
                  </a:lnTo>
                  <a:lnTo>
                    <a:pt x="1520610" y="43109"/>
                  </a:lnTo>
                  <a:lnTo>
                    <a:pt x="1572620" y="68713"/>
                  </a:lnTo>
                  <a:lnTo>
                    <a:pt x="1629379" y="98341"/>
                  </a:lnTo>
                  <a:lnTo>
                    <a:pt x="1689120" y="130973"/>
                  </a:lnTo>
                  <a:lnTo>
                    <a:pt x="1750075" y="165587"/>
                  </a:lnTo>
                  <a:lnTo>
                    <a:pt x="1774199" y="179795"/>
                  </a:lnTo>
                  <a:close/>
                </a:path>
                <a:path w="2069465" h="782320">
                  <a:moveTo>
                    <a:pt x="1410742" y="781793"/>
                  </a:moveTo>
                  <a:lnTo>
                    <a:pt x="1377815" y="729097"/>
                  </a:lnTo>
                  <a:lnTo>
                    <a:pt x="1371268" y="677939"/>
                  </a:lnTo>
                  <a:lnTo>
                    <a:pt x="1366216" y="614345"/>
                  </a:lnTo>
                  <a:lnTo>
                    <a:pt x="1754288" y="614345"/>
                  </a:lnTo>
                  <a:lnTo>
                    <a:pt x="1689120" y="651450"/>
                  </a:lnTo>
                  <a:lnTo>
                    <a:pt x="1629379" y="684092"/>
                  </a:lnTo>
                  <a:lnTo>
                    <a:pt x="1572620" y="713730"/>
                  </a:lnTo>
                  <a:lnTo>
                    <a:pt x="1520610" y="739341"/>
                  </a:lnTo>
                  <a:lnTo>
                    <a:pt x="1475115" y="759904"/>
                  </a:lnTo>
                  <a:lnTo>
                    <a:pt x="1437903" y="774395"/>
                  </a:lnTo>
                  <a:lnTo>
                    <a:pt x="1410742" y="781793"/>
                  </a:lnTo>
                  <a:close/>
                </a:path>
              </a:pathLst>
            </a:custGeom>
            <a:solidFill>
              <a:srgbClr val="FFEDAA"/>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29" name="object 29"/>
            <p:cNvSpPr/>
            <p:nvPr/>
          </p:nvSpPr>
          <p:spPr>
            <a:xfrm>
              <a:off x="7517781" y="4418811"/>
              <a:ext cx="2069464" cy="782320"/>
            </a:xfrm>
            <a:custGeom>
              <a:avLst/>
              <a:gdLst/>
              <a:ahLst/>
              <a:cxnLst/>
              <a:rect l="l" t="t" r="r" b="b"/>
              <a:pathLst>
                <a:path w="2069465" h="782320">
                  <a:moveTo>
                    <a:pt x="667982" y="0"/>
                  </a:moveTo>
                  <a:lnTo>
                    <a:pt x="616409" y="13637"/>
                  </a:lnTo>
                  <a:lnTo>
                    <a:pt x="576757" y="30272"/>
                  </a:lnTo>
                  <a:lnTo>
                    <a:pt x="530004" y="52213"/>
                  </a:lnTo>
                  <a:lnTo>
                    <a:pt x="477757" y="78531"/>
                  </a:lnTo>
                  <a:lnTo>
                    <a:pt x="421622" y="108296"/>
                  </a:lnTo>
                  <a:lnTo>
                    <a:pt x="363207" y="140580"/>
                  </a:lnTo>
                  <a:lnTo>
                    <a:pt x="304119" y="174454"/>
                  </a:lnTo>
                  <a:lnTo>
                    <a:pt x="245964" y="208988"/>
                  </a:lnTo>
                  <a:lnTo>
                    <a:pt x="190350" y="243253"/>
                  </a:lnTo>
                  <a:lnTo>
                    <a:pt x="138883" y="276321"/>
                  </a:lnTo>
                  <a:lnTo>
                    <a:pt x="93170" y="307262"/>
                  </a:lnTo>
                  <a:lnTo>
                    <a:pt x="54818" y="335148"/>
                  </a:lnTo>
                  <a:lnTo>
                    <a:pt x="6626" y="378036"/>
                  </a:lnTo>
                  <a:lnTo>
                    <a:pt x="0" y="391180"/>
                  </a:lnTo>
                  <a:lnTo>
                    <a:pt x="7051" y="404852"/>
                  </a:lnTo>
                  <a:lnTo>
                    <a:pt x="58164" y="449766"/>
                  </a:lnTo>
                  <a:lnTo>
                    <a:pt x="98689" y="478963"/>
                  </a:lnTo>
                  <a:lnTo>
                    <a:pt x="146838" y="511289"/>
                  </a:lnTo>
                  <a:lnTo>
                    <a:pt x="200842" y="545724"/>
                  </a:lnTo>
                  <a:lnTo>
                    <a:pt x="258933" y="581244"/>
                  </a:lnTo>
                  <a:lnTo>
                    <a:pt x="319345" y="616827"/>
                  </a:lnTo>
                  <a:lnTo>
                    <a:pt x="380310" y="651450"/>
                  </a:lnTo>
                  <a:lnTo>
                    <a:pt x="440060" y="684092"/>
                  </a:lnTo>
                  <a:lnTo>
                    <a:pt x="496828" y="713730"/>
                  </a:lnTo>
                  <a:lnTo>
                    <a:pt x="548847" y="739341"/>
                  </a:lnTo>
                  <a:lnTo>
                    <a:pt x="594348" y="759904"/>
                  </a:lnTo>
                  <a:lnTo>
                    <a:pt x="631565" y="774395"/>
                  </a:lnTo>
                  <a:lnTo>
                    <a:pt x="658730" y="781793"/>
                  </a:lnTo>
                  <a:lnTo>
                    <a:pt x="674075" y="781076"/>
                  </a:lnTo>
                  <a:lnTo>
                    <a:pt x="683599" y="764562"/>
                  </a:lnTo>
                  <a:lnTo>
                    <a:pt x="691605" y="729097"/>
                  </a:lnTo>
                  <a:lnTo>
                    <a:pt x="698115" y="677939"/>
                  </a:lnTo>
                  <a:lnTo>
                    <a:pt x="703150" y="614345"/>
                  </a:lnTo>
                  <a:lnTo>
                    <a:pt x="1366216" y="614345"/>
                  </a:lnTo>
                  <a:lnTo>
                    <a:pt x="1371268" y="677939"/>
                  </a:lnTo>
                  <a:lnTo>
                    <a:pt x="1377815" y="729097"/>
                  </a:lnTo>
                  <a:lnTo>
                    <a:pt x="1395398" y="781076"/>
                  </a:lnTo>
                  <a:lnTo>
                    <a:pt x="1410742" y="781793"/>
                  </a:lnTo>
                  <a:lnTo>
                    <a:pt x="1437903" y="774395"/>
                  </a:lnTo>
                  <a:lnTo>
                    <a:pt x="1475115" y="759904"/>
                  </a:lnTo>
                  <a:lnTo>
                    <a:pt x="1520610" y="739341"/>
                  </a:lnTo>
                  <a:lnTo>
                    <a:pt x="1572620" y="713730"/>
                  </a:lnTo>
                  <a:lnTo>
                    <a:pt x="1629379" y="684092"/>
                  </a:lnTo>
                  <a:lnTo>
                    <a:pt x="1689120" y="651450"/>
                  </a:lnTo>
                  <a:lnTo>
                    <a:pt x="1750075" y="616827"/>
                  </a:lnTo>
                  <a:lnTo>
                    <a:pt x="1810477" y="581244"/>
                  </a:lnTo>
                  <a:lnTo>
                    <a:pt x="1868559" y="545724"/>
                  </a:lnTo>
                  <a:lnTo>
                    <a:pt x="1922554" y="511289"/>
                  </a:lnTo>
                  <a:lnTo>
                    <a:pt x="1970694" y="478963"/>
                  </a:lnTo>
                  <a:lnTo>
                    <a:pt x="2011212" y="449766"/>
                  </a:lnTo>
                  <a:lnTo>
                    <a:pt x="2042342" y="424722"/>
                  </a:lnTo>
                  <a:lnTo>
                    <a:pt x="2069367" y="391180"/>
                  </a:lnTo>
                  <a:lnTo>
                    <a:pt x="2062316" y="377509"/>
                  </a:lnTo>
                  <a:lnTo>
                    <a:pt x="2011212" y="332604"/>
                  </a:lnTo>
                  <a:lnTo>
                    <a:pt x="1970694" y="303414"/>
                  </a:lnTo>
                  <a:lnTo>
                    <a:pt x="1922554" y="271096"/>
                  </a:lnTo>
                  <a:lnTo>
                    <a:pt x="1868559" y="236670"/>
                  </a:lnTo>
                  <a:lnTo>
                    <a:pt x="1810477" y="201160"/>
                  </a:lnTo>
                  <a:lnTo>
                    <a:pt x="1750075" y="165587"/>
                  </a:lnTo>
                  <a:lnTo>
                    <a:pt x="1689120" y="130974"/>
                  </a:lnTo>
                  <a:lnTo>
                    <a:pt x="1629379" y="98341"/>
                  </a:lnTo>
                  <a:lnTo>
                    <a:pt x="1572620" y="68713"/>
                  </a:lnTo>
                  <a:lnTo>
                    <a:pt x="1520610" y="43109"/>
                  </a:lnTo>
                  <a:lnTo>
                    <a:pt x="1475115" y="22554"/>
                  </a:lnTo>
                  <a:lnTo>
                    <a:pt x="1437903" y="8067"/>
                  </a:lnTo>
                  <a:lnTo>
                    <a:pt x="1410742" y="673"/>
                  </a:lnTo>
                  <a:lnTo>
                    <a:pt x="1395398" y="1392"/>
                  </a:lnTo>
                  <a:lnTo>
                    <a:pt x="1385481" y="19031"/>
                  </a:lnTo>
                  <a:lnTo>
                    <a:pt x="1377183" y="57094"/>
                  </a:lnTo>
                  <a:lnTo>
                    <a:pt x="1370509" y="111907"/>
                  </a:lnTo>
                  <a:lnTo>
                    <a:pt x="1365467" y="179795"/>
                  </a:lnTo>
                  <a:lnTo>
                    <a:pt x="703898" y="179795"/>
                  </a:lnTo>
                  <a:lnTo>
                    <a:pt x="698873" y="111907"/>
                  </a:lnTo>
                  <a:lnTo>
                    <a:pt x="692236" y="57094"/>
                  </a:lnTo>
                  <a:lnTo>
                    <a:pt x="683974" y="19031"/>
                  </a:lnTo>
                  <a:lnTo>
                    <a:pt x="667981" y="0"/>
                  </a:lnTo>
                  <a:close/>
                </a:path>
              </a:pathLst>
            </a:custGeom>
            <a:ln w="34619">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0" name="object 30"/>
            <p:cNvSpPr/>
            <p:nvPr/>
          </p:nvSpPr>
          <p:spPr>
            <a:xfrm>
              <a:off x="8224602" y="4641043"/>
              <a:ext cx="657225" cy="346075"/>
            </a:xfrm>
            <a:custGeom>
              <a:avLst/>
              <a:gdLst/>
              <a:ahLst/>
              <a:cxnLst/>
              <a:rect l="l" t="t" r="r" b="b"/>
              <a:pathLst>
                <a:path w="657225" h="346075">
                  <a:moveTo>
                    <a:pt x="83470" y="267072"/>
                  </a:moveTo>
                  <a:lnTo>
                    <a:pt x="33858" y="250881"/>
                  </a:lnTo>
                  <a:lnTo>
                    <a:pt x="5455" y="206634"/>
                  </a:lnTo>
                  <a:lnTo>
                    <a:pt x="0" y="169243"/>
                  </a:lnTo>
                  <a:lnTo>
                    <a:pt x="625" y="155665"/>
                  </a:lnTo>
                  <a:lnTo>
                    <a:pt x="10002" y="118142"/>
                  </a:lnTo>
                  <a:lnTo>
                    <a:pt x="39008" y="81979"/>
                  </a:lnTo>
                  <a:lnTo>
                    <a:pt x="83653" y="69227"/>
                  </a:lnTo>
                  <a:lnTo>
                    <a:pt x="99997" y="70958"/>
                  </a:lnTo>
                  <a:lnTo>
                    <a:pt x="114841" y="76150"/>
                  </a:lnTo>
                  <a:lnTo>
                    <a:pt x="128184" y="84803"/>
                  </a:lnTo>
                  <a:lnTo>
                    <a:pt x="139493" y="96371"/>
                  </a:lnTo>
                  <a:lnTo>
                    <a:pt x="86016" y="96371"/>
                  </a:lnTo>
                  <a:lnTo>
                    <a:pt x="75465" y="97499"/>
                  </a:lnTo>
                  <a:lnTo>
                    <a:pt x="42235" y="124091"/>
                  </a:lnTo>
                  <a:lnTo>
                    <a:pt x="33642" y="166874"/>
                  </a:lnTo>
                  <a:lnTo>
                    <a:pt x="42132" y="212407"/>
                  </a:lnTo>
                  <a:lnTo>
                    <a:pt x="75730" y="238840"/>
                  </a:lnTo>
                  <a:lnTo>
                    <a:pt x="86561" y="239927"/>
                  </a:lnTo>
                  <a:lnTo>
                    <a:pt x="170216" y="239927"/>
                  </a:lnTo>
                  <a:lnTo>
                    <a:pt x="170191" y="241749"/>
                  </a:lnTo>
                  <a:lnTo>
                    <a:pt x="136935" y="241749"/>
                  </a:lnTo>
                  <a:lnTo>
                    <a:pt x="125547" y="252828"/>
                  </a:lnTo>
                  <a:lnTo>
                    <a:pt x="112839" y="260741"/>
                  </a:lnTo>
                  <a:lnTo>
                    <a:pt x="98814" y="265489"/>
                  </a:lnTo>
                  <a:lnTo>
                    <a:pt x="83470" y="267072"/>
                  </a:lnTo>
                  <a:close/>
                </a:path>
                <a:path w="657225" h="346075">
                  <a:moveTo>
                    <a:pt x="170216" y="96918"/>
                  </a:moveTo>
                  <a:lnTo>
                    <a:pt x="140027" y="96918"/>
                  </a:lnTo>
                  <a:lnTo>
                    <a:pt x="140027" y="73599"/>
                  </a:lnTo>
                  <a:lnTo>
                    <a:pt x="170216" y="73599"/>
                  </a:lnTo>
                  <a:lnTo>
                    <a:pt x="170216" y="96918"/>
                  </a:lnTo>
                  <a:close/>
                </a:path>
                <a:path w="657225" h="346075">
                  <a:moveTo>
                    <a:pt x="170216" y="239927"/>
                  </a:moveTo>
                  <a:lnTo>
                    <a:pt x="86561" y="239927"/>
                  </a:lnTo>
                  <a:lnTo>
                    <a:pt x="97399" y="238834"/>
                  </a:lnTo>
                  <a:lnTo>
                    <a:pt x="107331" y="235555"/>
                  </a:lnTo>
                  <a:lnTo>
                    <a:pt x="135844" y="200190"/>
                  </a:lnTo>
                  <a:lnTo>
                    <a:pt x="139599" y="166874"/>
                  </a:lnTo>
                  <a:lnTo>
                    <a:pt x="138680" y="151298"/>
                  </a:lnTo>
                  <a:lnTo>
                    <a:pt x="123933" y="114407"/>
                  </a:lnTo>
                  <a:lnTo>
                    <a:pt x="86016" y="96371"/>
                  </a:lnTo>
                  <a:lnTo>
                    <a:pt x="139493" y="96371"/>
                  </a:lnTo>
                  <a:lnTo>
                    <a:pt x="140027" y="96918"/>
                  </a:lnTo>
                  <a:lnTo>
                    <a:pt x="170216" y="96918"/>
                  </a:lnTo>
                  <a:lnTo>
                    <a:pt x="170216" y="239927"/>
                  </a:lnTo>
                  <a:close/>
                </a:path>
                <a:path w="657225" h="346075">
                  <a:moveTo>
                    <a:pt x="151911" y="318446"/>
                  </a:moveTo>
                  <a:lnTo>
                    <a:pt x="82743" y="318446"/>
                  </a:lnTo>
                  <a:lnTo>
                    <a:pt x="93461" y="317877"/>
                  </a:lnTo>
                  <a:lnTo>
                    <a:pt x="102883" y="316169"/>
                  </a:lnTo>
                  <a:lnTo>
                    <a:pt x="134571" y="283832"/>
                  </a:lnTo>
                  <a:lnTo>
                    <a:pt x="136935" y="241749"/>
                  </a:lnTo>
                  <a:lnTo>
                    <a:pt x="170191" y="241749"/>
                  </a:lnTo>
                  <a:lnTo>
                    <a:pt x="165050" y="293801"/>
                  </a:lnTo>
                  <a:lnTo>
                    <a:pt x="155770" y="313806"/>
                  </a:lnTo>
                  <a:lnTo>
                    <a:pt x="151911" y="318446"/>
                  </a:lnTo>
                  <a:close/>
                </a:path>
                <a:path w="657225" h="346075">
                  <a:moveTo>
                    <a:pt x="82926" y="345590"/>
                  </a:moveTo>
                  <a:lnTo>
                    <a:pt x="38565" y="336829"/>
                  </a:lnTo>
                  <a:lnTo>
                    <a:pt x="7558" y="297786"/>
                  </a:lnTo>
                  <a:lnTo>
                    <a:pt x="6547" y="283104"/>
                  </a:lnTo>
                  <a:lnTo>
                    <a:pt x="38371" y="287840"/>
                  </a:lnTo>
                  <a:lnTo>
                    <a:pt x="39704" y="297678"/>
                  </a:lnTo>
                  <a:lnTo>
                    <a:pt x="43401" y="304843"/>
                  </a:lnTo>
                  <a:lnTo>
                    <a:pt x="82743" y="318446"/>
                  </a:lnTo>
                  <a:lnTo>
                    <a:pt x="151911" y="318446"/>
                  </a:lnTo>
                  <a:lnTo>
                    <a:pt x="149166" y="321748"/>
                  </a:lnTo>
                  <a:lnTo>
                    <a:pt x="109726" y="342858"/>
                  </a:lnTo>
                  <a:lnTo>
                    <a:pt x="96900" y="344907"/>
                  </a:lnTo>
                  <a:lnTo>
                    <a:pt x="82926" y="345590"/>
                  </a:lnTo>
                  <a:close/>
                </a:path>
                <a:path w="657225" h="346075">
                  <a:moveTo>
                    <a:pt x="288601" y="100197"/>
                  </a:moveTo>
                  <a:lnTo>
                    <a:pt x="209859" y="100197"/>
                  </a:lnTo>
                  <a:lnTo>
                    <a:pt x="209859" y="73599"/>
                  </a:lnTo>
                  <a:lnTo>
                    <a:pt x="367708" y="73599"/>
                  </a:lnTo>
                  <a:lnTo>
                    <a:pt x="367708" y="95278"/>
                  </a:lnTo>
                  <a:lnTo>
                    <a:pt x="364450" y="99104"/>
                  </a:lnTo>
                  <a:lnTo>
                    <a:pt x="325517" y="99104"/>
                  </a:lnTo>
                  <a:lnTo>
                    <a:pt x="315368" y="99583"/>
                  </a:lnTo>
                  <a:lnTo>
                    <a:pt x="305832" y="99924"/>
                  </a:lnTo>
                  <a:lnTo>
                    <a:pt x="296910" y="100129"/>
                  </a:lnTo>
                  <a:lnTo>
                    <a:pt x="288601" y="100197"/>
                  </a:lnTo>
                  <a:close/>
                </a:path>
                <a:path w="657225" h="346075">
                  <a:moveTo>
                    <a:pt x="373526" y="267072"/>
                  </a:moveTo>
                  <a:lnTo>
                    <a:pt x="202584" y="267072"/>
                  </a:lnTo>
                  <a:lnTo>
                    <a:pt x="202584" y="240474"/>
                  </a:lnTo>
                  <a:lnTo>
                    <a:pt x="325517" y="99104"/>
                  </a:lnTo>
                  <a:lnTo>
                    <a:pt x="364450" y="99104"/>
                  </a:lnTo>
                  <a:lnTo>
                    <a:pt x="263142" y="218066"/>
                  </a:lnTo>
                  <a:lnTo>
                    <a:pt x="242955" y="240474"/>
                  </a:lnTo>
                  <a:lnTo>
                    <a:pt x="373526" y="240474"/>
                  </a:lnTo>
                  <a:lnTo>
                    <a:pt x="373526" y="267072"/>
                  </a:lnTo>
                  <a:close/>
                </a:path>
                <a:path w="657225" h="346075">
                  <a:moveTo>
                    <a:pt x="373526" y="240474"/>
                  </a:moveTo>
                  <a:lnTo>
                    <a:pt x="242955" y="240474"/>
                  </a:lnTo>
                  <a:lnTo>
                    <a:pt x="253787" y="239757"/>
                  </a:lnTo>
                  <a:lnTo>
                    <a:pt x="264278" y="239244"/>
                  </a:lnTo>
                  <a:lnTo>
                    <a:pt x="274428" y="238937"/>
                  </a:lnTo>
                  <a:lnTo>
                    <a:pt x="284236" y="238834"/>
                  </a:lnTo>
                  <a:lnTo>
                    <a:pt x="373526" y="238834"/>
                  </a:lnTo>
                  <a:lnTo>
                    <a:pt x="373526" y="240474"/>
                  </a:lnTo>
                  <a:close/>
                </a:path>
                <a:path w="657225" h="346075">
                  <a:moveTo>
                    <a:pt x="438994" y="37710"/>
                  </a:moveTo>
                  <a:lnTo>
                    <a:pt x="406261" y="37710"/>
                  </a:lnTo>
                  <a:lnTo>
                    <a:pt x="406261" y="0"/>
                  </a:lnTo>
                  <a:lnTo>
                    <a:pt x="438994" y="0"/>
                  </a:lnTo>
                  <a:lnTo>
                    <a:pt x="438994" y="37710"/>
                  </a:lnTo>
                  <a:close/>
                </a:path>
                <a:path w="657225" h="346075">
                  <a:moveTo>
                    <a:pt x="438994" y="267072"/>
                  </a:moveTo>
                  <a:lnTo>
                    <a:pt x="406261" y="267072"/>
                  </a:lnTo>
                  <a:lnTo>
                    <a:pt x="406261" y="73599"/>
                  </a:lnTo>
                  <a:lnTo>
                    <a:pt x="438994" y="73599"/>
                  </a:lnTo>
                  <a:lnTo>
                    <a:pt x="438994" y="267072"/>
                  </a:lnTo>
                  <a:close/>
                </a:path>
                <a:path w="657225" h="346075">
                  <a:moveTo>
                    <a:pt x="554824" y="98740"/>
                  </a:moveTo>
                  <a:lnTo>
                    <a:pt x="518828" y="98740"/>
                  </a:lnTo>
                  <a:lnTo>
                    <a:pt x="524272" y="91823"/>
                  </a:lnTo>
                  <a:lnTo>
                    <a:pt x="557335" y="71072"/>
                  </a:lnTo>
                  <a:lnTo>
                    <a:pt x="574839" y="69227"/>
                  </a:lnTo>
                  <a:lnTo>
                    <a:pt x="586841" y="70024"/>
                  </a:lnTo>
                  <a:lnTo>
                    <a:pt x="627360" y="89010"/>
                  </a:lnTo>
                  <a:lnTo>
                    <a:pt x="632823" y="94914"/>
                  </a:lnTo>
                  <a:lnTo>
                    <a:pt x="571748" y="94914"/>
                  </a:lnTo>
                  <a:lnTo>
                    <a:pt x="561592" y="96138"/>
                  </a:lnTo>
                  <a:lnTo>
                    <a:pt x="554824" y="98740"/>
                  </a:lnTo>
                  <a:close/>
                </a:path>
                <a:path w="657225" h="346075">
                  <a:moveTo>
                    <a:pt x="521736" y="341218"/>
                  </a:moveTo>
                  <a:lnTo>
                    <a:pt x="489004" y="341218"/>
                  </a:lnTo>
                  <a:lnTo>
                    <a:pt x="489004" y="73599"/>
                  </a:lnTo>
                  <a:lnTo>
                    <a:pt x="518828" y="73599"/>
                  </a:lnTo>
                  <a:lnTo>
                    <a:pt x="518828" y="98740"/>
                  </a:lnTo>
                  <a:lnTo>
                    <a:pt x="554824" y="98740"/>
                  </a:lnTo>
                  <a:lnTo>
                    <a:pt x="522670" y="138523"/>
                  </a:lnTo>
                  <a:lnTo>
                    <a:pt x="518646" y="171429"/>
                  </a:lnTo>
                  <a:lnTo>
                    <a:pt x="519589" y="188884"/>
                  </a:lnTo>
                  <a:lnTo>
                    <a:pt x="533740" y="226628"/>
                  </a:lnTo>
                  <a:lnTo>
                    <a:pt x="570293" y="244482"/>
                  </a:lnTo>
                  <a:lnTo>
                    <a:pt x="631858" y="244482"/>
                  </a:lnTo>
                  <a:lnTo>
                    <a:pt x="629333" y="247032"/>
                  </a:lnTo>
                  <a:lnTo>
                    <a:pt x="521736" y="247032"/>
                  </a:lnTo>
                  <a:lnTo>
                    <a:pt x="521736" y="341218"/>
                  </a:lnTo>
                  <a:close/>
                </a:path>
                <a:path w="657225" h="346075">
                  <a:moveTo>
                    <a:pt x="631858" y="244482"/>
                  </a:moveTo>
                  <a:lnTo>
                    <a:pt x="570293" y="244482"/>
                  </a:lnTo>
                  <a:lnTo>
                    <a:pt x="580811" y="243326"/>
                  </a:lnTo>
                  <a:lnTo>
                    <a:pt x="590546" y="239859"/>
                  </a:lnTo>
                  <a:lnTo>
                    <a:pt x="619325" y="202422"/>
                  </a:lnTo>
                  <a:lnTo>
                    <a:pt x="623213" y="168696"/>
                  </a:lnTo>
                  <a:lnTo>
                    <a:pt x="622263" y="151366"/>
                  </a:lnTo>
                  <a:lnTo>
                    <a:pt x="608027" y="113314"/>
                  </a:lnTo>
                  <a:lnTo>
                    <a:pt x="571748" y="94914"/>
                  </a:lnTo>
                  <a:lnTo>
                    <a:pt x="632823" y="94914"/>
                  </a:lnTo>
                  <a:lnTo>
                    <a:pt x="651251" y="129852"/>
                  </a:lnTo>
                  <a:lnTo>
                    <a:pt x="656664" y="168696"/>
                  </a:lnTo>
                  <a:lnTo>
                    <a:pt x="656555" y="171429"/>
                  </a:lnTo>
                  <a:lnTo>
                    <a:pt x="650688" y="210090"/>
                  </a:lnTo>
                  <a:lnTo>
                    <a:pt x="632963" y="243366"/>
                  </a:lnTo>
                  <a:lnTo>
                    <a:pt x="631858" y="244482"/>
                  </a:lnTo>
                  <a:close/>
                </a:path>
                <a:path w="657225" h="346075">
                  <a:moveTo>
                    <a:pt x="572474" y="271444"/>
                  </a:moveTo>
                  <a:lnTo>
                    <a:pt x="531261" y="256688"/>
                  </a:lnTo>
                  <a:lnTo>
                    <a:pt x="521736" y="247032"/>
                  </a:lnTo>
                  <a:lnTo>
                    <a:pt x="629333" y="247032"/>
                  </a:lnTo>
                  <a:lnTo>
                    <a:pt x="594319" y="268279"/>
                  </a:lnTo>
                  <a:lnTo>
                    <a:pt x="572474" y="271444"/>
                  </a:lnTo>
                  <a:close/>
                </a:path>
              </a:pathLst>
            </a:custGeom>
            <a:solidFill>
              <a:srgbClr val="000000"/>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pic>
        <p:nvPicPr>
          <p:cNvPr id="31" name="object 31"/>
          <p:cNvPicPr/>
          <p:nvPr/>
        </p:nvPicPr>
        <p:blipFill>
          <a:blip r:embed="rId2" cstate="print"/>
          <a:stretch>
            <a:fillRect/>
          </a:stretch>
        </p:blipFill>
        <p:spPr>
          <a:xfrm>
            <a:off x="4653538" y="3048533"/>
            <a:ext cx="1059291" cy="1536823"/>
          </a:xfrm>
          <a:prstGeom prst="rect">
            <a:avLst/>
          </a:prstGeom>
        </p:spPr>
      </p:pic>
      <p:grpSp>
        <p:nvGrpSpPr>
          <p:cNvPr id="32" name="object 32"/>
          <p:cNvGrpSpPr/>
          <p:nvPr/>
        </p:nvGrpSpPr>
        <p:grpSpPr>
          <a:xfrm>
            <a:off x="7899848" y="3551664"/>
            <a:ext cx="548070" cy="526429"/>
            <a:chOff x="9958290" y="4481236"/>
            <a:chExt cx="691515" cy="664210"/>
          </a:xfrm>
        </p:grpSpPr>
        <p:sp>
          <p:nvSpPr>
            <p:cNvPr id="33" name="object 33"/>
            <p:cNvSpPr/>
            <p:nvPr/>
          </p:nvSpPr>
          <p:spPr>
            <a:xfrm>
              <a:off x="9975589" y="4498535"/>
              <a:ext cx="657225" cy="629285"/>
            </a:xfrm>
            <a:custGeom>
              <a:avLst/>
              <a:gdLst/>
              <a:ahLst/>
              <a:cxnLst/>
              <a:rect l="l" t="t" r="r" b="b"/>
              <a:pathLst>
                <a:path w="657225" h="629285">
                  <a:moveTo>
                    <a:pt x="553138" y="629051"/>
                  </a:moveTo>
                  <a:lnTo>
                    <a:pt x="103598" y="629051"/>
                  </a:lnTo>
                  <a:lnTo>
                    <a:pt x="63198" y="620838"/>
                  </a:lnTo>
                  <a:lnTo>
                    <a:pt x="30276" y="598414"/>
                  </a:lnTo>
                  <a:lnTo>
                    <a:pt x="8116" y="565101"/>
                  </a:lnTo>
                  <a:lnTo>
                    <a:pt x="0" y="524220"/>
                  </a:lnTo>
                  <a:lnTo>
                    <a:pt x="0" y="104830"/>
                  </a:lnTo>
                  <a:lnTo>
                    <a:pt x="8116" y="63950"/>
                  </a:lnTo>
                  <a:lnTo>
                    <a:pt x="30276" y="30636"/>
                  </a:lnTo>
                  <a:lnTo>
                    <a:pt x="63198" y="8212"/>
                  </a:lnTo>
                  <a:lnTo>
                    <a:pt x="103598" y="0"/>
                  </a:lnTo>
                  <a:lnTo>
                    <a:pt x="553138" y="0"/>
                  </a:lnTo>
                  <a:lnTo>
                    <a:pt x="593539" y="8212"/>
                  </a:lnTo>
                  <a:lnTo>
                    <a:pt x="626460" y="30636"/>
                  </a:lnTo>
                  <a:lnTo>
                    <a:pt x="648621" y="63950"/>
                  </a:lnTo>
                  <a:lnTo>
                    <a:pt x="656737" y="104830"/>
                  </a:lnTo>
                  <a:lnTo>
                    <a:pt x="656737" y="524220"/>
                  </a:lnTo>
                  <a:lnTo>
                    <a:pt x="648621" y="565101"/>
                  </a:lnTo>
                  <a:lnTo>
                    <a:pt x="626461" y="598414"/>
                  </a:lnTo>
                  <a:lnTo>
                    <a:pt x="593539" y="620838"/>
                  </a:lnTo>
                  <a:lnTo>
                    <a:pt x="553138" y="629051"/>
                  </a:lnTo>
                  <a:close/>
                </a:path>
              </a:pathLst>
            </a:custGeom>
            <a:solidFill>
              <a:srgbClr val="FFEDAA"/>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4" name="object 34"/>
            <p:cNvSpPr/>
            <p:nvPr/>
          </p:nvSpPr>
          <p:spPr>
            <a:xfrm>
              <a:off x="9975589" y="4498535"/>
              <a:ext cx="657225" cy="629285"/>
            </a:xfrm>
            <a:custGeom>
              <a:avLst/>
              <a:gdLst/>
              <a:ahLst/>
              <a:cxnLst/>
              <a:rect l="l" t="t" r="r" b="b"/>
              <a:pathLst>
                <a:path w="657225" h="629285">
                  <a:moveTo>
                    <a:pt x="103598" y="0"/>
                  </a:moveTo>
                  <a:lnTo>
                    <a:pt x="553138" y="0"/>
                  </a:lnTo>
                  <a:lnTo>
                    <a:pt x="593539" y="8212"/>
                  </a:lnTo>
                  <a:lnTo>
                    <a:pt x="626460" y="30636"/>
                  </a:lnTo>
                  <a:lnTo>
                    <a:pt x="648621" y="63950"/>
                  </a:lnTo>
                  <a:lnTo>
                    <a:pt x="656737" y="104830"/>
                  </a:lnTo>
                  <a:lnTo>
                    <a:pt x="656737" y="524220"/>
                  </a:lnTo>
                  <a:lnTo>
                    <a:pt x="648621" y="565101"/>
                  </a:lnTo>
                  <a:lnTo>
                    <a:pt x="626461" y="598414"/>
                  </a:lnTo>
                  <a:lnTo>
                    <a:pt x="593539" y="620838"/>
                  </a:lnTo>
                  <a:lnTo>
                    <a:pt x="553138" y="629051"/>
                  </a:lnTo>
                  <a:lnTo>
                    <a:pt x="103598" y="629051"/>
                  </a:lnTo>
                  <a:lnTo>
                    <a:pt x="63198" y="620838"/>
                  </a:lnTo>
                  <a:lnTo>
                    <a:pt x="30276" y="598414"/>
                  </a:lnTo>
                  <a:lnTo>
                    <a:pt x="8116" y="565101"/>
                  </a:lnTo>
                  <a:lnTo>
                    <a:pt x="0" y="524220"/>
                  </a:lnTo>
                  <a:lnTo>
                    <a:pt x="0" y="104830"/>
                  </a:lnTo>
                  <a:lnTo>
                    <a:pt x="8116" y="63950"/>
                  </a:lnTo>
                  <a:lnTo>
                    <a:pt x="30276" y="30636"/>
                  </a:lnTo>
                  <a:lnTo>
                    <a:pt x="63198" y="8212"/>
                  </a:lnTo>
                  <a:lnTo>
                    <a:pt x="103598" y="0"/>
                  </a:lnTo>
                  <a:close/>
                </a:path>
              </a:pathLst>
            </a:custGeom>
            <a:ln w="3459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5" name="object 35"/>
            <p:cNvSpPr/>
            <p:nvPr/>
          </p:nvSpPr>
          <p:spPr>
            <a:xfrm>
              <a:off x="10093686" y="4611072"/>
              <a:ext cx="421005" cy="404495"/>
            </a:xfrm>
            <a:custGeom>
              <a:avLst/>
              <a:gdLst/>
              <a:ahLst/>
              <a:cxnLst/>
              <a:rect l="l" t="t" r="r" b="b"/>
              <a:pathLst>
                <a:path w="421004" h="404495">
                  <a:moveTo>
                    <a:pt x="420542" y="403978"/>
                  </a:moveTo>
                  <a:lnTo>
                    <a:pt x="0" y="403978"/>
                  </a:lnTo>
                  <a:lnTo>
                    <a:pt x="0" y="0"/>
                  </a:lnTo>
                  <a:lnTo>
                    <a:pt x="420542" y="0"/>
                  </a:lnTo>
                  <a:lnTo>
                    <a:pt x="420542" y="403978"/>
                  </a:lnTo>
                  <a:close/>
                </a:path>
              </a:pathLst>
            </a:custGeom>
            <a:solidFill>
              <a:srgbClr val="AACC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6" name="object 36"/>
            <p:cNvSpPr/>
            <p:nvPr/>
          </p:nvSpPr>
          <p:spPr>
            <a:xfrm>
              <a:off x="10093686" y="4611072"/>
              <a:ext cx="421005" cy="404495"/>
            </a:xfrm>
            <a:custGeom>
              <a:avLst/>
              <a:gdLst/>
              <a:ahLst/>
              <a:cxnLst/>
              <a:rect l="l" t="t" r="r" b="b"/>
              <a:pathLst>
                <a:path w="421004" h="404495">
                  <a:moveTo>
                    <a:pt x="0" y="0"/>
                  </a:moveTo>
                  <a:lnTo>
                    <a:pt x="420542" y="0"/>
                  </a:lnTo>
                  <a:lnTo>
                    <a:pt x="420542" y="403978"/>
                  </a:lnTo>
                  <a:lnTo>
                    <a:pt x="0" y="403978"/>
                  </a:lnTo>
                  <a:lnTo>
                    <a:pt x="0" y="0"/>
                  </a:lnTo>
                  <a:close/>
                </a:path>
              </a:pathLst>
            </a:custGeom>
            <a:ln w="3459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7" name="object 37"/>
            <p:cNvSpPr/>
            <p:nvPr/>
          </p:nvSpPr>
          <p:spPr>
            <a:xfrm>
              <a:off x="10110965" y="4628387"/>
              <a:ext cx="386080" cy="369570"/>
            </a:xfrm>
            <a:custGeom>
              <a:avLst/>
              <a:gdLst/>
              <a:ahLst/>
              <a:cxnLst/>
              <a:rect l="l" t="t" r="r" b="b"/>
              <a:pathLst>
                <a:path w="386079" h="369570">
                  <a:moveTo>
                    <a:pt x="48247" y="323189"/>
                  </a:moveTo>
                  <a:lnTo>
                    <a:pt x="0" y="323189"/>
                  </a:lnTo>
                  <a:lnTo>
                    <a:pt x="0" y="369354"/>
                  </a:lnTo>
                  <a:lnTo>
                    <a:pt x="48247" y="369354"/>
                  </a:lnTo>
                  <a:lnTo>
                    <a:pt x="48247" y="323189"/>
                  </a:lnTo>
                  <a:close/>
                </a:path>
                <a:path w="386079" h="369570">
                  <a:moveTo>
                    <a:pt x="48247" y="92341"/>
                  </a:moveTo>
                  <a:lnTo>
                    <a:pt x="0" y="92341"/>
                  </a:lnTo>
                  <a:lnTo>
                    <a:pt x="0" y="138506"/>
                  </a:lnTo>
                  <a:lnTo>
                    <a:pt x="48247" y="138506"/>
                  </a:lnTo>
                  <a:lnTo>
                    <a:pt x="48247" y="92341"/>
                  </a:lnTo>
                  <a:close/>
                </a:path>
                <a:path w="386079" h="369570">
                  <a:moveTo>
                    <a:pt x="96494" y="184683"/>
                  </a:moveTo>
                  <a:lnTo>
                    <a:pt x="48247" y="184683"/>
                  </a:lnTo>
                  <a:lnTo>
                    <a:pt x="48247" y="230847"/>
                  </a:lnTo>
                  <a:lnTo>
                    <a:pt x="96494" y="230847"/>
                  </a:lnTo>
                  <a:lnTo>
                    <a:pt x="96494" y="184683"/>
                  </a:lnTo>
                  <a:close/>
                </a:path>
                <a:path w="386079" h="369570">
                  <a:moveTo>
                    <a:pt x="96494" y="0"/>
                  </a:moveTo>
                  <a:lnTo>
                    <a:pt x="48247" y="0"/>
                  </a:lnTo>
                  <a:lnTo>
                    <a:pt x="0" y="0"/>
                  </a:lnTo>
                  <a:lnTo>
                    <a:pt x="0" y="46177"/>
                  </a:lnTo>
                  <a:lnTo>
                    <a:pt x="48247" y="46177"/>
                  </a:lnTo>
                  <a:lnTo>
                    <a:pt x="48247" y="92341"/>
                  </a:lnTo>
                  <a:lnTo>
                    <a:pt x="96494" y="92341"/>
                  </a:lnTo>
                  <a:lnTo>
                    <a:pt x="96494" y="46177"/>
                  </a:lnTo>
                  <a:lnTo>
                    <a:pt x="96494" y="0"/>
                  </a:lnTo>
                  <a:close/>
                </a:path>
                <a:path w="386079" h="369570">
                  <a:moveTo>
                    <a:pt x="144741" y="230847"/>
                  </a:moveTo>
                  <a:lnTo>
                    <a:pt x="96494" y="230847"/>
                  </a:lnTo>
                  <a:lnTo>
                    <a:pt x="96494" y="277012"/>
                  </a:lnTo>
                  <a:lnTo>
                    <a:pt x="96494" y="323189"/>
                  </a:lnTo>
                  <a:lnTo>
                    <a:pt x="144741" y="323189"/>
                  </a:lnTo>
                  <a:lnTo>
                    <a:pt x="144741" y="277012"/>
                  </a:lnTo>
                  <a:lnTo>
                    <a:pt x="144741" y="230847"/>
                  </a:lnTo>
                  <a:close/>
                </a:path>
                <a:path w="386079" h="369570">
                  <a:moveTo>
                    <a:pt x="192989" y="184683"/>
                  </a:moveTo>
                  <a:lnTo>
                    <a:pt x="144741" y="184683"/>
                  </a:lnTo>
                  <a:lnTo>
                    <a:pt x="144741" y="230847"/>
                  </a:lnTo>
                  <a:lnTo>
                    <a:pt x="192989" y="230847"/>
                  </a:lnTo>
                  <a:lnTo>
                    <a:pt x="192989" y="184683"/>
                  </a:lnTo>
                  <a:close/>
                </a:path>
                <a:path w="386079" h="369570">
                  <a:moveTo>
                    <a:pt x="192989" y="92341"/>
                  </a:moveTo>
                  <a:lnTo>
                    <a:pt x="144741" y="92341"/>
                  </a:lnTo>
                  <a:lnTo>
                    <a:pt x="96494" y="92341"/>
                  </a:lnTo>
                  <a:lnTo>
                    <a:pt x="96494" y="138506"/>
                  </a:lnTo>
                  <a:lnTo>
                    <a:pt x="144741" y="138506"/>
                  </a:lnTo>
                  <a:lnTo>
                    <a:pt x="192989" y="138506"/>
                  </a:lnTo>
                  <a:lnTo>
                    <a:pt x="192989" y="92341"/>
                  </a:lnTo>
                  <a:close/>
                </a:path>
                <a:path w="386079" h="369570">
                  <a:moveTo>
                    <a:pt x="192989" y="0"/>
                  </a:moveTo>
                  <a:lnTo>
                    <a:pt x="144741" y="0"/>
                  </a:lnTo>
                  <a:lnTo>
                    <a:pt x="144741" y="46177"/>
                  </a:lnTo>
                  <a:lnTo>
                    <a:pt x="192989" y="46177"/>
                  </a:lnTo>
                  <a:lnTo>
                    <a:pt x="192989" y="0"/>
                  </a:lnTo>
                  <a:close/>
                </a:path>
                <a:path w="386079" h="369570">
                  <a:moveTo>
                    <a:pt x="241236" y="277012"/>
                  </a:moveTo>
                  <a:lnTo>
                    <a:pt x="192989" y="277012"/>
                  </a:lnTo>
                  <a:lnTo>
                    <a:pt x="192989" y="323189"/>
                  </a:lnTo>
                  <a:lnTo>
                    <a:pt x="241236" y="323189"/>
                  </a:lnTo>
                  <a:lnTo>
                    <a:pt x="241236" y="277012"/>
                  </a:lnTo>
                  <a:close/>
                </a:path>
                <a:path w="386079" h="369570">
                  <a:moveTo>
                    <a:pt x="289483" y="46177"/>
                  </a:moveTo>
                  <a:lnTo>
                    <a:pt x="241236" y="46177"/>
                  </a:lnTo>
                  <a:lnTo>
                    <a:pt x="192989" y="46177"/>
                  </a:lnTo>
                  <a:lnTo>
                    <a:pt x="192989" y="92341"/>
                  </a:lnTo>
                  <a:lnTo>
                    <a:pt x="241236" y="92341"/>
                  </a:lnTo>
                  <a:lnTo>
                    <a:pt x="241236" y="138506"/>
                  </a:lnTo>
                  <a:lnTo>
                    <a:pt x="289483" y="138506"/>
                  </a:lnTo>
                  <a:lnTo>
                    <a:pt x="289483" y="92341"/>
                  </a:lnTo>
                  <a:lnTo>
                    <a:pt x="289483" y="46177"/>
                  </a:lnTo>
                  <a:close/>
                </a:path>
                <a:path w="386079" h="369570">
                  <a:moveTo>
                    <a:pt x="337731" y="323189"/>
                  </a:moveTo>
                  <a:lnTo>
                    <a:pt x="289483" y="323189"/>
                  </a:lnTo>
                  <a:lnTo>
                    <a:pt x="241236" y="323189"/>
                  </a:lnTo>
                  <a:lnTo>
                    <a:pt x="241236" y="369354"/>
                  </a:lnTo>
                  <a:lnTo>
                    <a:pt x="289483" y="369354"/>
                  </a:lnTo>
                  <a:lnTo>
                    <a:pt x="337731" y="369354"/>
                  </a:lnTo>
                  <a:lnTo>
                    <a:pt x="337731" y="323189"/>
                  </a:lnTo>
                  <a:close/>
                </a:path>
                <a:path w="386079" h="369570">
                  <a:moveTo>
                    <a:pt x="337731" y="138506"/>
                  </a:moveTo>
                  <a:lnTo>
                    <a:pt x="289483" y="138506"/>
                  </a:lnTo>
                  <a:lnTo>
                    <a:pt x="289483" y="184683"/>
                  </a:lnTo>
                  <a:lnTo>
                    <a:pt x="241236" y="184683"/>
                  </a:lnTo>
                  <a:lnTo>
                    <a:pt x="241236" y="230847"/>
                  </a:lnTo>
                  <a:lnTo>
                    <a:pt x="241236" y="277012"/>
                  </a:lnTo>
                  <a:lnTo>
                    <a:pt x="289483" y="277012"/>
                  </a:lnTo>
                  <a:lnTo>
                    <a:pt x="289483" y="230847"/>
                  </a:lnTo>
                  <a:lnTo>
                    <a:pt x="337731" y="230847"/>
                  </a:lnTo>
                  <a:lnTo>
                    <a:pt x="337731" y="184683"/>
                  </a:lnTo>
                  <a:lnTo>
                    <a:pt x="337731" y="138506"/>
                  </a:lnTo>
                  <a:close/>
                </a:path>
                <a:path w="386079" h="369570">
                  <a:moveTo>
                    <a:pt x="385978" y="92341"/>
                  </a:moveTo>
                  <a:lnTo>
                    <a:pt x="337731" y="92341"/>
                  </a:lnTo>
                  <a:lnTo>
                    <a:pt x="337731" y="138506"/>
                  </a:lnTo>
                  <a:lnTo>
                    <a:pt x="385978" y="138506"/>
                  </a:lnTo>
                  <a:lnTo>
                    <a:pt x="385978" y="92341"/>
                  </a:lnTo>
                  <a:close/>
                </a:path>
                <a:path w="386079" h="369570">
                  <a:moveTo>
                    <a:pt x="385978" y="0"/>
                  </a:moveTo>
                  <a:lnTo>
                    <a:pt x="337731" y="0"/>
                  </a:lnTo>
                  <a:lnTo>
                    <a:pt x="289483" y="0"/>
                  </a:lnTo>
                  <a:lnTo>
                    <a:pt x="289483" y="46177"/>
                  </a:lnTo>
                  <a:lnTo>
                    <a:pt x="337731" y="46177"/>
                  </a:lnTo>
                  <a:lnTo>
                    <a:pt x="385978" y="46177"/>
                  </a:lnTo>
                  <a:lnTo>
                    <a:pt x="385978" y="0"/>
                  </a:lnTo>
                  <a:close/>
                </a:path>
              </a:pathLst>
            </a:custGeom>
            <a:solidFill>
              <a:srgbClr val="B6C7B6"/>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grpSp>
        <p:nvGrpSpPr>
          <p:cNvPr id="38" name="object 38"/>
          <p:cNvGrpSpPr/>
          <p:nvPr/>
        </p:nvGrpSpPr>
        <p:grpSpPr>
          <a:xfrm>
            <a:off x="8585487" y="1676377"/>
            <a:ext cx="128839" cy="845507"/>
            <a:chOff x="10823381" y="2115132"/>
            <a:chExt cx="162560" cy="1066800"/>
          </a:xfrm>
        </p:grpSpPr>
        <p:pic>
          <p:nvPicPr>
            <p:cNvPr id="39" name="object 39"/>
            <p:cNvPicPr/>
            <p:nvPr/>
          </p:nvPicPr>
          <p:blipFill>
            <a:blip r:embed="rId3" cstate="print"/>
            <a:stretch>
              <a:fillRect/>
            </a:stretch>
          </p:blipFill>
          <p:spPr>
            <a:xfrm>
              <a:off x="10823381" y="2115132"/>
              <a:ext cx="161969" cy="162560"/>
            </a:xfrm>
            <a:prstGeom prst="rect">
              <a:avLst/>
            </a:prstGeom>
          </p:spPr>
        </p:pic>
        <p:sp>
          <p:nvSpPr>
            <p:cNvPr id="40" name="object 40"/>
            <p:cNvSpPr/>
            <p:nvPr/>
          </p:nvSpPr>
          <p:spPr>
            <a:xfrm>
              <a:off x="10823381" y="2277102"/>
              <a:ext cx="162560" cy="743585"/>
            </a:xfrm>
            <a:custGeom>
              <a:avLst/>
              <a:gdLst/>
              <a:ahLst/>
              <a:cxnLst/>
              <a:rect l="l" t="t" r="r" b="b"/>
              <a:pathLst>
                <a:path w="162559" h="743585">
                  <a:moveTo>
                    <a:pt x="161969" y="743154"/>
                  </a:moveTo>
                  <a:lnTo>
                    <a:pt x="0" y="743154"/>
                  </a:lnTo>
                  <a:lnTo>
                    <a:pt x="0" y="0"/>
                  </a:lnTo>
                  <a:lnTo>
                    <a:pt x="161969" y="0"/>
                  </a:lnTo>
                  <a:lnTo>
                    <a:pt x="161969" y="743154"/>
                  </a:lnTo>
                  <a:close/>
                </a:path>
              </a:pathLst>
            </a:custGeom>
            <a:solidFill>
              <a:srgbClr val="F1F1F1"/>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41" name="object 41"/>
            <p:cNvPicPr/>
            <p:nvPr/>
          </p:nvPicPr>
          <p:blipFill>
            <a:blip r:embed="rId4" cstate="print"/>
            <a:stretch>
              <a:fillRect/>
            </a:stretch>
          </p:blipFill>
          <p:spPr>
            <a:xfrm>
              <a:off x="10823381" y="3020642"/>
              <a:ext cx="161969" cy="161289"/>
            </a:xfrm>
            <a:prstGeom prst="rect">
              <a:avLst/>
            </a:prstGeom>
          </p:spPr>
        </p:pic>
      </p:grpSp>
      <p:graphicFrame>
        <p:nvGraphicFramePr>
          <p:cNvPr id="42" name="object 42"/>
          <p:cNvGraphicFramePr>
            <a:graphicFrameLocks noGrp="1"/>
          </p:cNvGraphicFramePr>
          <p:nvPr/>
        </p:nvGraphicFramePr>
        <p:xfrm>
          <a:off x="445242" y="1699031"/>
          <a:ext cx="8253757" cy="823083"/>
        </p:xfrm>
        <a:graphic>
          <a:graphicData uri="http://schemas.openxmlformats.org/drawingml/2006/table">
            <a:tbl>
              <a:tblPr firstRow="1" bandRow="1">
                <a:tableStyleId>{2D5ABB26-0587-4C30-8999-92F81FD0307C}</a:tableStyleId>
              </a:tblPr>
              <a:tblGrid>
                <a:gridCol w="1532984"/>
                <a:gridCol w="6599986"/>
                <a:gridCol w="120787"/>
              </a:tblGrid>
              <a:tr h="105717">
                <a:tc rowSpan="2">
                  <a:txBody>
                    <a:bodyPr/>
                    <a:lstStyle/>
                    <a:p>
                      <a:pPr marL="406400">
                        <a:lnSpc>
                          <a:spcPct val="100000"/>
                        </a:lnSpc>
                        <a:spcBef>
                          <a:spcPts val="100"/>
                        </a:spcBef>
                      </a:pPr>
                      <a:r>
                        <a:rPr sz="1100" spc="-50" dirty="0">
                          <a:latin typeface="Trebuchet MS"/>
                          <a:cs typeface="Trebuchet MS"/>
                        </a:rPr>
                        <a:t>F</a:t>
                      </a:r>
                      <a:r>
                        <a:rPr sz="1100" dirty="0">
                          <a:latin typeface="Trebuchet MS"/>
                          <a:cs typeface="Trebuchet MS"/>
                        </a:rPr>
                        <a:t>i</a:t>
                      </a:r>
                      <a:r>
                        <a:rPr sz="1100" spc="-10" dirty="0">
                          <a:latin typeface="Trebuchet MS"/>
                          <a:cs typeface="Trebuchet MS"/>
                        </a:rPr>
                        <a:t>l</a:t>
                      </a:r>
                      <a:r>
                        <a:rPr sz="1100" dirty="0">
                          <a:latin typeface="Trebuchet MS"/>
                          <a:cs typeface="Trebuchet MS"/>
                        </a:rPr>
                        <a:t>e</a:t>
                      </a:r>
                      <a:r>
                        <a:rPr sz="1100" spc="-55" dirty="0">
                          <a:latin typeface="Trebuchet MS"/>
                          <a:cs typeface="Trebuchet MS"/>
                        </a:rPr>
                        <a:t> </a:t>
                      </a:r>
                      <a:r>
                        <a:rPr sz="1100" spc="-15" dirty="0">
                          <a:latin typeface="Trebuchet MS"/>
                          <a:cs typeface="Trebuchet MS"/>
                        </a:rPr>
                        <a:t>e</a:t>
                      </a:r>
                      <a:r>
                        <a:rPr sz="1100" dirty="0">
                          <a:latin typeface="Trebuchet MS"/>
                          <a:cs typeface="Trebuchet MS"/>
                        </a:rPr>
                        <a:t>x</a:t>
                      </a:r>
                      <a:r>
                        <a:rPr sz="1100" spc="-25" dirty="0">
                          <a:latin typeface="Trebuchet MS"/>
                          <a:cs typeface="Trebuchet MS"/>
                        </a:rPr>
                        <a:t>t</a:t>
                      </a:r>
                      <a:r>
                        <a:rPr sz="1100" dirty="0">
                          <a:latin typeface="Trebuchet MS"/>
                          <a:cs typeface="Trebuchet MS"/>
                        </a:rPr>
                        <a:t>ension</a:t>
                      </a:r>
                      <a:endParaRPr sz="1100">
                        <a:latin typeface="Trebuchet MS"/>
                        <a:cs typeface="Trebuchet MS"/>
                      </a:endParaRPr>
                    </a:p>
                  </a:txBody>
                  <a:tcPr marL="0" marR="0" marT="10066" marB="0">
                    <a:lnR w="28575">
                      <a:solidFill>
                        <a:srgbClr val="EDEDED"/>
                      </a:solidFill>
                      <a:prstDash val="solid"/>
                    </a:lnR>
                    <a:lnB w="12700">
                      <a:solidFill>
                        <a:srgbClr val="DDDDDD"/>
                      </a:solidFill>
                      <a:prstDash val="solid"/>
                    </a:lnB>
                    <a:solidFill>
                      <a:srgbClr val="FFFFFF"/>
                    </a:solidFill>
                  </a:tcPr>
                </a:tc>
                <a:tc rowSpan="2">
                  <a:txBody>
                    <a:bodyPr/>
                    <a:lstStyle/>
                    <a:p>
                      <a:pPr algn="ctr">
                        <a:lnSpc>
                          <a:spcPct val="100000"/>
                        </a:lnSpc>
                        <a:spcBef>
                          <a:spcPts val="100"/>
                        </a:spcBef>
                      </a:pPr>
                      <a:r>
                        <a:rPr sz="1100" spc="15" dirty="0">
                          <a:latin typeface="Trebuchet MS"/>
                          <a:cs typeface="Trebuchet MS"/>
                        </a:rPr>
                        <a:t>Description</a:t>
                      </a:r>
                      <a:endParaRPr sz="1100">
                        <a:latin typeface="Trebuchet MS"/>
                        <a:cs typeface="Trebuchet MS"/>
                      </a:endParaRPr>
                    </a:p>
                  </a:txBody>
                  <a:tcPr marL="0" marR="0" marT="10066" marB="0">
                    <a:lnL w="28575">
                      <a:solidFill>
                        <a:srgbClr val="EDEDED"/>
                      </a:solidFill>
                      <a:prstDash val="solid"/>
                    </a:lnL>
                    <a:lnR w="28575">
                      <a:solidFill>
                        <a:srgbClr val="FFFFFF"/>
                      </a:solidFill>
                      <a:prstDash val="solid"/>
                    </a:lnR>
                    <a:lnB w="12700">
                      <a:solidFill>
                        <a:srgbClr val="DDDDDD"/>
                      </a:solidFill>
                      <a:prstDash val="solid"/>
                    </a:lnB>
                    <a:solidFill>
                      <a:srgbClr val="FFFFFF"/>
                    </a:solidFill>
                  </a:tcPr>
                </a:tc>
                <a:tc>
                  <a:txBody>
                    <a:bodyPr/>
                    <a:lstStyle/>
                    <a:p>
                      <a:pPr>
                        <a:lnSpc>
                          <a:spcPct val="100000"/>
                        </a:lnSpc>
                      </a:pPr>
                      <a:endParaRPr sz="600">
                        <a:latin typeface="Times New Roman"/>
                        <a:cs typeface="Times New Roman"/>
                      </a:endParaRPr>
                    </a:p>
                  </a:txBody>
                  <a:tcPr marL="0" marR="0" marT="0" marB="0">
                    <a:lnL w="28575">
                      <a:solidFill>
                        <a:srgbClr val="FFFFFF"/>
                      </a:solidFill>
                      <a:prstDash val="solid"/>
                    </a:lnL>
                    <a:solidFill>
                      <a:srgbClr val="FFFDD9"/>
                    </a:solidFill>
                  </a:tcPr>
                </a:tc>
              </a:tr>
              <a:tr h="109493">
                <a:tc vMerge="1">
                  <a:txBody>
                    <a:bodyPr/>
                    <a:lstStyle/>
                    <a:p>
                      <a:endParaRPr/>
                    </a:p>
                  </a:txBody>
                  <a:tcPr marL="0" marR="0" marT="12700" marB="0">
                    <a:lnR w="28575">
                      <a:solidFill>
                        <a:srgbClr val="EDEDED"/>
                      </a:solidFill>
                      <a:prstDash val="solid"/>
                    </a:lnR>
                    <a:lnB w="12700">
                      <a:solidFill>
                        <a:srgbClr val="DDDDDD"/>
                      </a:solidFill>
                      <a:prstDash val="solid"/>
                    </a:lnB>
                    <a:solidFill>
                      <a:srgbClr val="FFFFFF"/>
                    </a:solidFill>
                  </a:tcPr>
                </a:tc>
                <a:tc vMerge="1">
                  <a:txBody>
                    <a:bodyPr/>
                    <a:lstStyle/>
                    <a:p>
                      <a:endParaRPr/>
                    </a:p>
                  </a:txBody>
                  <a:tcPr marL="0" marR="0" marT="12700" marB="0">
                    <a:lnL w="28575">
                      <a:solidFill>
                        <a:srgbClr val="EDEDED"/>
                      </a:solidFill>
                      <a:prstDash val="solid"/>
                    </a:lnL>
                    <a:lnR w="28575">
                      <a:solidFill>
                        <a:srgbClr val="FFFFFF"/>
                      </a:solidFill>
                      <a:prstDash val="solid"/>
                    </a:lnR>
                    <a:lnB w="12700">
                      <a:solidFill>
                        <a:srgbClr val="DDDDDD"/>
                      </a:solidFill>
                      <a:prstDash val="solid"/>
                    </a:lnB>
                    <a:solidFill>
                      <a:srgbClr val="FFFFFF"/>
                    </a:solidFill>
                  </a:tcPr>
                </a:tc>
                <a:tc rowSpan="2">
                  <a:txBody>
                    <a:bodyPr/>
                    <a:lstStyle/>
                    <a:p>
                      <a:pPr>
                        <a:lnSpc>
                          <a:spcPct val="100000"/>
                        </a:lnSpc>
                      </a:pPr>
                      <a:endParaRPr sz="1300">
                        <a:latin typeface="Times New Roman"/>
                        <a:cs typeface="Times New Roman"/>
                      </a:endParaRPr>
                    </a:p>
                  </a:txBody>
                  <a:tcPr marL="0" marR="0" marT="0" marB="0">
                    <a:lnL w="28575">
                      <a:solidFill>
                        <a:srgbClr val="FFFFFF"/>
                      </a:solidFill>
                      <a:prstDash val="solid"/>
                    </a:lnL>
                    <a:solidFill>
                      <a:srgbClr val="CCCCCC"/>
                    </a:solidFill>
                  </a:tcPr>
                </a:tc>
              </a:tr>
              <a:tr h="124595">
                <a:tc rowSpan="2">
                  <a:txBody>
                    <a:bodyPr/>
                    <a:lstStyle/>
                    <a:p>
                      <a:pPr marL="47625">
                        <a:lnSpc>
                          <a:spcPct val="100000"/>
                        </a:lnSpc>
                        <a:spcBef>
                          <a:spcPts val="285"/>
                        </a:spcBef>
                      </a:pPr>
                      <a:r>
                        <a:rPr sz="1100" spc="-10" dirty="0">
                          <a:latin typeface="Trebuchet MS"/>
                          <a:cs typeface="Trebuchet MS"/>
                        </a:rPr>
                        <a:t>ZIP</a:t>
                      </a:r>
                      <a:endParaRPr sz="1100">
                        <a:latin typeface="Trebuchet MS"/>
                        <a:cs typeface="Trebuchet MS"/>
                      </a:endParaRPr>
                    </a:p>
                  </a:txBody>
                  <a:tcPr marL="0" marR="0" marT="28687" marB="0">
                    <a:lnR w="28575">
                      <a:solidFill>
                        <a:srgbClr val="EDEDED"/>
                      </a:solidFill>
                      <a:prstDash val="solid"/>
                    </a:lnR>
                    <a:lnT w="12700">
                      <a:solidFill>
                        <a:srgbClr val="DDDDDD"/>
                      </a:solidFill>
                      <a:prstDash val="solid"/>
                    </a:lnT>
                    <a:lnB w="28575">
                      <a:solidFill>
                        <a:srgbClr val="FFFFFF"/>
                      </a:solidFill>
                      <a:prstDash val="solid"/>
                    </a:lnB>
                    <a:solidFill>
                      <a:srgbClr val="FFFFFF"/>
                    </a:solidFill>
                  </a:tcPr>
                </a:tc>
                <a:tc rowSpan="2">
                  <a:txBody>
                    <a:bodyPr/>
                    <a:lstStyle/>
                    <a:p>
                      <a:pPr marL="57150">
                        <a:lnSpc>
                          <a:spcPct val="100000"/>
                        </a:lnSpc>
                        <a:spcBef>
                          <a:spcPts val="285"/>
                        </a:spcBef>
                      </a:pPr>
                      <a:r>
                        <a:rPr sz="1100" spc="-30" dirty="0">
                          <a:latin typeface="Trebuchet MS"/>
                          <a:cs typeface="Trebuchet MS"/>
                        </a:rPr>
                        <a:t>The</a:t>
                      </a:r>
                      <a:r>
                        <a:rPr sz="1100" spc="-40" dirty="0">
                          <a:latin typeface="Trebuchet MS"/>
                          <a:cs typeface="Trebuchet MS"/>
                        </a:rPr>
                        <a:t> </a:t>
                      </a:r>
                      <a:r>
                        <a:rPr sz="1100" spc="20" dirty="0">
                          <a:latin typeface="Trebuchet MS"/>
                          <a:cs typeface="Trebuchet MS"/>
                        </a:rPr>
                        <a:t>most</a:t>
                      </a:r>
                      <a:r>
                        <a:rPr sz="1100" spc="-40" dirty="0">
                          <a:latin typeface="Trebuchet MS"/>
                          <a:cs typeface="Trebuchet MS"/>
                        </a:rPr>
                        <a:t> </a:t>
                      </a:r>
                      <a:r>
                        <a:rPr sz="1100" spc="25" dirty="0">
                          <a:latin typeface="Trebuchet MS"/>
                          <a:cs typeface="Trebuchet MS"/>
                        </a:rPr>
                        <a:t>common</a:t>
                      </a:r>
                      <a:r>
                        <a:rPr sz="1100" spc="-40" dirty="0">
                          <a:latin typeface="Trebuchet MS"/>
                          <a:cs typeface="Trebuchet MS"/>
                        </a:rPr>
                        <a:t> </a:t>
                      </a:r>
                      <a:r>
                        <a:rPr sz="1100" spc="-15" dirty="0">
                          <a:latin typeface="Trebuchet MS"/>
                          <a:cs typeface="Trebuchet MS"/>
                        </a:rPr>
                        <a:t>format</a:t>
                      </a:r>
                      <a:r>
                        <a:rPr sz="1100" spc="-40" dirty="0">
                          <a:latin typeface="Trebuchet MS"/>
                          <a:cs typeface="Trebuchet MS"/>
                        </a:rPr>
                        <a:t> </a:t>
                      </a:r>
                      <a:r>
                        <a:rPr sz="1100" spc="-20" dirty="0">
                          <a:latin typeface="Trebuchet MS"/>
                          <a:cs typeface="Trebuchet MS"/>
                        </a:rPr>
                        <a:t>for</a:t>
                      </a:r>
                      <a:r>
                        <a:rPr sz="1100" spc="-40" dirty="0">
                          <a:latin typeface="Trebuchet MS"/>
                          <a:cs typeface="Trebuchet MS"/>
                        </a:rPr>
                        <a:t> </a:t>
                      </a:r>
                      <a:r>
                        <a:rPr sz="1100" spc="-45" dirty="0">
                          <a:latin typeface="Trebuchet MS"/>
                          <a:cs typeface="Trebuchet MS"/>
                        </a:rPr>
                        <a:t>file</a:t>
                      </a:r>
                      <a:r>
                        <a:rPr sz="1100" spc="-40" dirty="0">
                          <a:latin typeface="Trebuchet MS"/>
                          <a:cs typeface="Trebuchet MS"/>
                        </a:rPr>
                        <a:t> </a:t>
                      </a:r>
                      <a:r>
                        <a:rPr sz="1100" spc="15" dirty="0">
                          <a:latin typeface="Trebuchet MS"/>
                          <a:cs typeface="Trebuchet MS"/>
                        </a:rPr>
                        <a:t>compression</a:t>
                      </a:r>
                      <a:endParaRPr sz="1100">
                        <a:latin typeface="Trebuchet MS"/>
                        <a:cs typeface="Trebuchet MS"/>
                      </a:endParaRPr>
                    </a:p>
                  </a:txBody>
                  <a:tcPr marL="0" marR="0" marT="28687" marB="0">
                    <a:lnL w="28575">
                      <a:solidFill>
                        <a:srgbClr val="EDEDED"/>
                      </a:solidFill>
                      <a:prstDash val="solid"/>
                    </a:lnL>
                    <a:lnR w="28575">
                      <a:solidFill>
                        <a:srgbClr val="FFFFFF"/>
                      </a:solidFill>
                      <a:prstDash val="solid"/>
                    </a:lnR>
                    <a:lnT w="12700">
                      <a:solidFill>
                        <a:srgbClr val="DDDDDD"/>
                      </a:solidFill>
                      <a:prstDash val="solid"/>
                    </a:lnT>
                    <a:lnB w="28575">
                      <a:solidFill>
                        <a:srgbClr val="FFFFFF"/>
                      </a:solidFill>
                      <a:prstDash val="solid"/>
                    </a:lnB>
                    <a:solidFill>
                      <a:srgbClr val="FFFFFF"/>
                    </a:solidFill>
                  </a:tcPr>
                </a:tc>
                <a:tc vMerge="1">
                  <a:txBody>
                    <a:bodyPr/>
                    <a:lstStyle/>
                    <a:p>
                      <a:endParaRPr/>
                    </a:p>
                  </a:txBody>
                  <a:tcPr marL="0" marR="0" marT="0" marB="0">
                    <a:lnL w="28575">
                      <a:solidFill>
                        <a:srgbClr val="FFFFFF"/>
                      </a:solidFill>
                      <a:prstDash val="solid"/>
                    </a:lnL>
                    <a:solidFill>
                      <a:srgbClr val="CCCCCC"/>
                    </a:solidFill>
                  </a:tcPr>
                </a:tc>
              </a:tr>
              <a:tr h="113268">
                <a:tc vMerge="1">
                  <a:txBody>
                    <a:bodyPr/>
                    <a:lstStyle/>
                    <a:p>
                      <a:endParaRPr/>
                    </a:p>
                  </a:txBody>
                  <a:tcPr marL="0" marR="0" marT="36195" marB="0">
                    <a:lnR w="28575">
                      <a:solidFill>
                        <a:srgbClr val="EDEDED"/>
                      </a:solidFill>
                      <a:prstDash val="solid"/>
                    </a:lnR>
                    <a:lnT w="12700">
                      <a:solidFill>
                        <a:srgbClr val="DDDDDD"/>
                      </a:solidFill>
                      <a:prstDash val="solid"/>
                    </a:lnT>
                    <a:lnB w="28575">
                      <a:solidFill>
                        <a:srgbClr val="FFFFFF"/>
                      </a:solidFill>
                      <a:prstDash val="solid"/>
                    </a:lnB>
                    <a:solidFill>
                      <a:srgbClr val="FFFFFF"/>
                    </a:solidFill>
                  </a:tcPr>
                </a:tc>
                <a:tc vMerge="1">
                  <a:txBody>
                    <a:bodyPr/>
                    <a:lstStyle/>
                    <a:p>
                      <a:endParaRPr/>
                    </a:p>
                  </a:txBody>
                  <a:tcPr marL="0" marR="0" marT="36195" marB="0">
                    <a:lnL w="28575">
                      <a:solidFill>
                        <a:srgbClr val="EDEDED"/>
                      </a:solidFill>
                      <a:prstDash val="solid"/>
                    </a:lnL>
                    <a:lnR w="28575">
                      <a:solidFill>
                        <a:srgbClr val="FFFFFF"/>
                      </a:solidFill>
                      <a:prstDash val="solid"/>
                    </a:lnR>
                    <a:lnT w="12700">
                      <a:solidFill>
                        <a:srgbClr val="DDDDDD"/>
                      </a:solidFill>
                      <a:prstDash val="solid"/>
                    </a:lnT>
                    <a:lnB w="28575">
                      <a:solidFill>
                        <a:srgbClr val="FFFFFF"/>
                      </a:solidFill>
                      <a:prstDash val="solid"/>
                    </a:lnB>
                    <a:solidFill>
                      <a:srgbClr val="FFFFFF"/>
                    </a:solidFill>
                  </a:tcPr>
                </a:tc>
                <a:tc rowSpan="3">
                  <a:txBody>
                    <a:bodyPr/>
                    <a:lstStyle/>
                    <a:p>
                      <a:pPr>
                        <a:lnSpc>
                          <a:spcPct val="100000"/>
                        </a:lnSpc>
                      </a:pPr>
                      <a:endParaRPr sz="1300">
                        <a:latin typeface="Times New Roman"/>
                        <a:cs typeface="Times New Roman"/>
                      </a:endParaRPr>
                    </a:p>
                  </a:txBody>
                  <a:tcPr marL="0" marR="0" marT="0" marB="0">
                    <a:lnL w="28575">
                      <a:solidFill>
                        <a:srgbClr val="FFFFFF"/>
                      </a:solidFill>
                      <a:prstDash val="solid"/>
                    </a:lnL>
                  </a:tcPr>
                </a:tc>
              </a:tr>
              <a:tr h="226537">
                <a:tc>
                  <a:txBody>
                    <a:bodyPr/>
                    <a:lstStyle/>
                    <a:p>
                      <a:pPr marL="47625">
                        <a:lnSpc>
                          <a:spcPct val="100000"/>
                        </a:lnSpc>
                        <a:spcBef>
                          <a:spcPts val="175"/>
                        </a:spcBef>
                      </a:pPr>
                      <a:r>
                        <a:rPr sz="1100" dirty="0">
                          <a:latin typeface="Trebuchet MS"/>
                          <a:cs typeface="Trebuchet MS"/>
                        </a:rPr>
                        <a:t>Z</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lnB w="28575">
                      <a:solidFill>
                        <a:srgbClr val="FFFFFF"/>
                      </a:solidFill>
                      <a:prstDash val="solid"/>
                    </a:lnB>
                    <a:solidFill>
                      <a:srgbClr val="FFFFFF"/>
                    </a:solidFill>
                  </a:tcPr>
                </a:tc>
                <a:tc>
                  <a:txBody>
                    <a:bodyPr/>
                    <a:lstStyle/>
                    <a:p>
                      <a:pPr marL="57150">
                        <a:lnSpc>
                          <a:spcPct val="100000"/>
                        </a:lnSpc>
                        <a:spcBef>
                          <a:spcPts val="175"/>
                        </a:spcBef>
                      </a:pPr>
                      <a:r>
                        <a:rPr sz="1100" spc="-25" dirty="0">
                          <a:latin typeface="Trebuchet MS"/>
                          <a:cs typeface="Trebuchet MS"/>
                        </a:rPr>
                        <a:t>Alternative</a:t>
                      </a:r>
                      <a:r>
                        <a:rPr sz="1100" spc="-35" dirty="0">
                          <a:latin typeface="Trebuchet MS"/>
                          <a:cs typeface="Trebuchet MS"/>
                        </a:rPr>
                        <a:t> </a:t>
                      </a:r>
                      <a:r>
                        <a:rPr sz="1100" spc="-25" dirty="0">
                          <a:latin typeface="Trebuchet MS"/>
                          <a:cs typeface="Trebuchet MS"/>
                        </a:rPr>
                        <a:t>to</a:t>
                      </a:r>
                      <a:r>
                        <a:rPr sz="1100" spc="-35" dirty="0">
                          <a:latin typeface="Trebuchet MS"/>
                          <a:cs typeface="Trebuchet MS"/>
                        </a:rPr>
                        <a:t> </a:t>
                      </a:r>
                      <a:r>
                        <a:rPr sz="1100" spc="-65" dirty="0">
                          <a:latin typeface="Trebuchet MS"/>
                          <a:cs typeface="Trebuchet MS"/>
                        </a:rPr>
                        <a:t>ZIP;</a:t>
                      </a:r>
                      <a:r>
                        <a:rPr sz="1100" spc="-30" dirty="0">
                          <a:latin typeface="Trebuchet MS"/>
                          <a:cs typeface="Trebuchet MS"/>
                        </a:rPr>
                        <a:t> </a:t>
                      </a:r>
                      <a:r>
                        <a:rPr sz="1100" spc="45" dirty="0">
                          <a:latin typeface="Trebuchet MS"/>
                          <a:cs typeface="Trebuchet MS"/>
                        </a:rPr>
                        <a:t>uses</a:t>
                      </a:r>
                      <a:r>
                        <a:rPr sz="1100" spc="-35" dirty="0">
                          <a:latin typeface="Trebuchet MS"/>
                          <a:cs typeface="Trebuchet MS"/>
                        </a:rPr>
                        <a:t> </a:t>
                      </a:r>
                      <a:r>
                        <a:rPr sz="1100" spc="10" dirty="0">
                          <a:latin typeface="Trebuchet MS"/>
                          <a:cs typeface="Trebuchet MS"/>
                        </a:rPr>
                        <a:t>a</a:t>
                      </a:r>
                      <a:r>
                        <a:rPr sz="1100" spc="-35" dirty="0">
                          <a:latin typeface="Trebuchet MS"/>
                          <a:cs typeface="Trebuchet MS"/>
                        </a:rPr>
                        <a:t> </a:t>
                      </a:r>
                      <a:r>
                        <a:rPr sz="1100" spc="-10" dirty="0">
                          <a:latin typeface="Trebuchet MS"/>
                          <a:cs typeface="Trebuchet MS"/>
                        </a:rPr>
                        <a:t>slightly</a:t>
                      </a:r>
                      <a:r>
                        <a:rPr sz="1100" spc="-30" dirty="0">
                          <a:latin typeface="Trebuchet MS"/>
                          <a:cs typeface="Trebuchet MS"/>
                        </a:rPr>
                        <a:t> different</a:t>
                      </a:r>
                      <a:r>
                        <a:rPr sz="1100" spc="-35" dirty="0">
                          <a:latin typeface="Trebuchet MS"/>
                          <a:cs typeface="Trebuchet MS"/>
                        </a:rPr>
                        <a:t> </a:t>
                      </a:r>
                      <a:r>
                        <a:rPr sz="1100" spc="-15" dirty="0">
                          <a:latin typeface="Trebuchet MS"/>
                          <a:cs typeface="Trebuchet MS"/>
                        </a:rPr>
                        <a:t>format</a:t>
                      </a:r>
                      <a:r>
                        <a:rPr sz="1100" spc="-35" dirty="0">
                          <a:latin typeface="Trebuchet MS"/>
                          <a:cs typeface="Trebuchet MS"/>
                        </a:rPr>
                        <a:t> </a:t>
                      </a:r>
                      <a:r>
                        <a:rPr sz="1100" spc="-20" dirty="0">
                          <a:latin typeface="Trebuchet MS"/>
                          <a:cs typeface="Trebuchet MS"/>
                        </a:rPr>
                        <a:t>for</a:t>
                      </a:r>
                      <a:r>
                        <a:rPr sz="1100" spc="-30" dirty="0">
                          <a:latin typeface="Trebuchet MS"/>
                          <a:cs typeface="Trebuchet MS"/>
                        </a:rPr>
                        <a:t> </a:t>
                      </a:r>
                      <a:r>
                        <a:rPr sz="1100" spc="15" dirty="0">
                          <a:latin typeface="Trebuchet MS"/>
                          <a:cs typeface="Trebuchet MS"/>
                        </a:rPr>
                        <a:t>compression</a:t>
                      </a:r>
                      <a:endParaRPr sz="1100">
                        <a:latin typeface="Trebuchet MS"/>
                        <a:cs typeface="Trebuchet MS"/>
                      </a:endParaRPr>
                    </a:p>
                  </a:txBody>
                  <a:tcPr marL="0" marR="0" marT="17615" marB="0">
                    <a:lnL w="28575">
                      <a:solidFill>
                        <a:srgbClr val="EDEDED"/>
                      </a:solidFill>
                      <a:prstDash val="solid"/>
                    </a:lnL>
                    <a:lnR w="28575">
                      <a:solidFill>
                        <a:srgbClr val="FFFFFF"/>
                      </a:solidFill>
                      <a:prstDash val="solid"/>
                    </a:lnR>
                    <a:lnT w="28575">
                      <a:solidFill>
                        <a:srgbClr val="FFFFFF"/>
                      </a:solidFill>
                      <a:prstDash val="solid"/>
                    </a:lnT>
                    <a:lnB w="28575">
                      <a:solidFill>
                        <a:srgbClr val="FFFFFF"/>
                      </a:solidFill>
                      <a:prstDash val="solid"/>
                    </a:lnB>
                    <a:solidFill>
                      <a:srgbClr val="FFFFFF"/>
                    </a:solidFill>
                  </a:tcPr>
                </a:tc>
                <a:tc vMerge="1">
                  <a:txBody>
                    <a:bodyPr/>
                    <a:lstStyle/>
                    <a:p>
                      <a:endParaRPr/>
                    </a:p>
                  </a:txBody>
                  <a:tcPr marL="0" marR="0" marT="0" marB="0">
                    <a:lnL w="28575">
                      <a:solidFill>
                        <a:srgbClr val="FFFFFF"/>
                      </a:solidFill>
                      <a:prstDash val="solid"/>
                    </a:lnL>
                  </a:tcPr>
                </a:tc>
              </a:tr>
              <a:tr h="143473">
                <a:tc>
                  <a:txBody>
                    <a:bodyPr/>
                    <a:lstStyle/>
                    <a:p>
                      <a:pPr marL="47625">
                        <a:lnSpc>
                          <a:spcPts val="1150"/>
                        </a:lnSpc>
                        <a:spcBef>
                          <a:spcPts val="175"/>
                        </a:spcBef>
                      </a:pPr>
                      <a:r>
                        <a:rPr sz="1100" spc="-100" dirty="0">
                          <a:latin typeface="Trebuchet MS"/>
                          <a:cs typeface="Trebuchet MS"/>
                        </a:rPr>
                        <a:t>7Z</a:t>
                      </a:r>
                      <a:endParaRPr sz="1100">
                        <a:latin typeface="Trebuchet MS"/>
                        <a:cs typeface="Trebuchet MS"/>
                      </a:endParaRPr>
                    </a:p>
                  </a:txBody>
                  <a:tcPr marL="0" marR="0" marT="17615" marB="0">
                    <a:lnR w="28575">
                      <a:solidFill>
                        <a:srgbClr val="EDEDED"/>
                      </a:solidFill>
                      <a:prstDash val="solid"/>
                    </a:lnR>
                    <a:lnT w="28575">
                      <a:solidFill>
                        <a:srgbClr val="FFFFFF"/>
                      </a:solidFill>
                      <a:prstDash val="solid"/>
                    </a:lnT>
                    <a:solidFill>
                      <a:srgbClr val="FFFFFF"/>
                    </a:solidFill>
                  </a:tcPr>
                </a:tc>
                <a:tc>
                  <a:txBody>
                    <a:bodyPr/>
                    <a:lstStyle/>
                    <a:p>
                      <a:pPr marL="57150">
                        <a:lnSpc>
                          <a:spcPts val="1150"/>
                        </a:lnSpc>
                        <a:spcBef>
                          <a:spcPts val="175"/>
                        </a:spcBef>
                      </a:pPr>
                      <a:r>
                        <a:rPr sz="1100" spc="-25" dirty="0">
                          <a:latin typeface="Trebuchet MS"/>
                          <a:cs typeface="Trebuchet MS"/>
                        </a:rPr>
                        <a:t>Alternative</a:t>
                      </a:r>
                      <a:r>
                        <a:rPr sz="1100" spc="-35" dirty="0">
                          <a:latin typeface="Trebuchet MS"/>
                          <a:cs typeface="Trebuchet MS"/>
                        </a:rPr>
                        <a:t> </a:t>
                      </a:r>
                      <a:r>
                        <a:rPr sz="1100" spc="-25" dirty="0">
                          <a:latin typeface="Trebuchet MS"/>
                          <a:cs typeface="Trebuchet MS"/>
                        </a:rPr>
                        <a:t>to</a:t>
                      </a:r>
                      <a:r>
                        <a:rPr sz="1100" spc="-35" dirty="0">
                          <a:latin typeface="Trebuchet MS"/>
                          <a:cs typeface="Trebuchet MS"/>
                        </a:rPr>
                        <a:t> </a:t>
                      </a:r>
                      <a:r>
                        <a:rPr sz="1100" spc="-65" dirty="0">
                          <a:latin typeface="Trebuchet MS"/>
                          <a:cs typeface="Trebuchet MS"/>
                        </a:rPr>
                        <a:t>ZIP;</a:t>
                      </a:r>
                      <a:r>
                        <a:rPr sz="1100" spc="-35" dirty="0">
                          <a:latin typeface="Trebuchet MS"/>
                          <a:cs typeface="Trebuchet MS"/>
                        </a:rPr>
                        <a:t> </a:t>
                      </a:r>
                      <a:r>
                        <a:rPr sz="1100" spc="45" dirty="0">
                          <a:latin typeface="Trebuchet MS"/>
                          <a:cs typeface="Trebuchet MS"/>
                        </a:rPr>
                        <a:t>uses</a:t>
                      </a:r>
                      <a:r>
                        <a:rPr sz="1100" spc="-35" dirty="0">
                          <a:latin typeface="Trebuchet MS"/>
                          <a:cs typeface="Trebuchet MS"/>
                        </a:rPr>
                        <a:t> </a:t>
                      </a:r>
                      <a:r>
                        <a:rPr sz="1100" spc="40" dirty="0">
                          <a:solidFill>
                            <a:srgbClr val="831617"/>
                          </a:solidFill>
                          <a:latin typeface="SimSun"/>
                          <a:cs typeface="SimSun"/>
                          <a:hlinkClick r:id="rId5"/>
                        </a:rPr>
                        <a:t>7-Zip</a:t>
                      </a:r>
                      <a:r>
                        <a:rPr sz="1100" spc="-260" dirty="0">
                          <a:solidFill>
                            <a:srgbClr val="831617"/>
                          </a:solidFill>
                          <a:latin typeface="SimSun"/>
                          <a:cs typeface="SimSun"/>
                          <a:hlinkClick r:id="rId5"/>
                        </a:rPr>
                        <a:t> </a:t>
                      </a:r>
                      <a:r>
                        <a:rPr sz="1100" spc="-25" dirty="0">
                          <a:latin typeface="Trebuchet MS"/>
                          <a:cs typeface="Trebuchet MS"/>
                        </a:rPr>
                        <a:t>software</a:t>
                      </a:r>
                      <a:r>
                        <a:rPr sz="1100" spc="-35" dirty="0">
                          <a:latin typeface="Trebuchet MS"/>
                          <a:cs typeface="Trebuchet MS"/>
                        </a:rPr>
                        <a:t> </a:t>
                      </a:r>
                      <a:r>
                        <a:rPr sz="1100" spc="-20" dirty="0">
                          <a:latin typeface="Trebuchet MS"/>
                          <a:cs typeface="Trebuchet MS"/>
                        </a:rPr>
                        <a:t>for</a:t>
                      </a:r>
                      <a:r>
                        <a:rPr sz="1100" spc="-35" dirty="0">
                          <a:latin typeface="Trebuchet MS"/>
                          <a:cs typeface="Trebuchet MS"/>
                        </a:rPr>
                        <a:t> </a:t>
                      </a:r>
                      <a:r>
                        <a:rPr sz="1100" spc="15" dirty="0">
                          <a:latin typeface="Trebuchet MS"/>
                          <a:cs typeface="Trebuchet MS"/>
                        </a:rPr>
                        <a:t>compression</a:t>
                      </a:r>
                      <a:endParaRPr sz="1100">
                        <a:latin typeface="Trebuchet MS"/>
                        <a:cs typeface="Trebuchet MS"/>
                      </a:endParaRPr>
                    </a:p>
                  </a:txBody>
                  <a:tcPr marL="0" marR="0" marT="17615" marB="0">
                    <a:lnL w="28575">
                      <a:solidFill>
                        <a:srgbClr val="EDEDED"/>
                      </a:solidFill>
                      <a:prstDash val="solid"/>
                    </a:lnL>
                    <a:lnR w="28575">
                      <a:solidFill>
                        <a:srgbClr val="FFFFFF"/>
                      </a:solidFill>
                      <a:prstDash val="solid"/>
                    </a:lnR>
                    <a:lnT w="28575">
                      <a:solidFill>
                        <a:srgbClr val="FFFFFF"/>
                      </a:solidFill>
                      <a:prstDash val="solid"/>
                    </a:lnT>
                    <a:solidFill>
                      <a:srgbClr val="FFFFFF"/>
                    </a:solidFill>
                  </a:tcPr>
                </a:tc>
                <a:tc vMerge="1">
                  <a:txBody>
                    <a:bodyPr/>
                    <a:lstStyle/>
                    <a:p>
                      <a:endParaRPr/>
                    </a:p>
                  </a:txBody>
                  <a:tcPr marL="0" marR="0" marT="0" marB="0">
                    <a:lnL w="28575">
                      <a:solidFill>
                        <a:srgbClr val="FFFFFF"/>
                      </a:solidFill>
                      <a:prstDash val="solid"/>
                    </a:lnL>
                  </a:tcPr>
                </a:tc>
              </a:tr>
            </a:tbl>
          </a:graphicData>
        </a:graphic>
      </p:graphicFrame>
    </p:spTree>
    <p:extLst>
      <p:ext uri="{BB962C8B-B14F-4D97-AF65-F5344CB8AC3E}">
        <p14:creationId xmlns:p14="http://schemas.microsoft.com/office/powerpoint/2010/main" val="24278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5601367" cy="519767"/>
          </a:xfrm>
          <a:prstGeom prst="rect">
            <a:avLst/>
          </a:prstGeom>
        </p:spPr>
        <p:txBody>
          <a:bodyPr vert="horz" wrap="square" lIns="0" tIns="12582" rIns="0" bIns="0" rtlCol="0" anchor="ctr">
            <a:spAutoFit/>
          </a:bodyPr>
          <a:lstStyle/>
          <a:p>
            <a:pPr marL="10066">
              <a:lnSpc>
                <a:spcPct val="100000"/>
              </a:lnSpc>
              <a:spcBef>
                <a:spcPts val="99"/>
              </a:spcBef>
            </a:pPr>
            <a:r>
              <a:rPr spc="20" dirty="0"/>
              <a:t>Other</a:t>
            </a:r>
            <a:r>
              <a:rPr spc="-103" dirty="0"/>
              <a:t> </a:t>
            </a:r>
            <a:r>
              <a:rPr spc="-52" dirty="0"/>
              <a:t>file</a:t>
            </a:r>
            <a:r>
              <a:rPr spc="-99" dirty="0"/>
              <a:t> </a:t>
            </a:r>
            <a:r>
              <a:rPr spc="40" dirty="0"/>
              <a:t>types</a:t>
            </a:r>
            <a:r>
              <a:rPr spc="-103" dirty="0"/>
              <a:t> </a:t>
            </a:r>
            <a:r>
              <a:rPr dirty="0"/>
              <a:t>that</a:t>
            </a:r>
            <a:r>
              <a:rPr spc="-99" dirty="0"/>
              <a:t> </a:t>
            </a:r>
            <a:r>
              <a:rPr spc="28" dirty="0"/>
              <a:t>aren't</a:t>
            </a:r>
            <a:r>
              <a:rPr spc="-103" dirty="0"/>
              <a:t> </a:t>
            </a:r>
            <a:r>
              <a:rPr spc="32" dirty="0"/>
              <a:t>data</a:t>
            </a:r>
          </a:p>
        </p:txBody>
      </p:sp>
      <p:sp>
        <p:nvSpPr>
          <p:cNvPr id="13" name="object 13"/>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34</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3" name="object 3"/>
          <p:cNvPicPr/>
          <p:nvPr/>
        </p:nvPicPr>
        <p:blipFill>
          <a:blip r:embed="rId2" cstate="print"/>
          <a:stretch>
            <a:fillRect/>
          </a:stretch>
        </p:blipFill>
        <p:spPr>
          <a:xfrm>
            <a:off x="550959" y="959008"/>
            <a:ext cx="67961" cy="67961"/>
          </a:xfrm>
          <a:prstGeom prst="rect">
            <a:avLst/>
          </a:prstGeom>
        </p:spPr>
      </p:pic>
      <p:sp>
        <p:nvSpPr>
          <p:cNvPr id="4" name="object 4"/>
          <p:cNvSpPr/>
          <p:nvPr/>
        </p:nvSpPr>
        <p:spPr>
          <a:xfrm>
            <a:off x="1608134" y="1185546"/>
            <a:ext cx="264724" cy="264724"/>
          </a:xfrm>
          <a:custGeom>
            <a:avLst/>
            <a:gdLst/>
            <a:ahLst/>
            <a:cxnLst/>
            <a:rect l="l" t="t" r="r" b="b"/>
            <a:pathLst>
              <a:path w="334010" h="334010">
                <a:moveTo>
                  <a:pt x="308674" y="333466"/>
                </a:moveTo>
                <a:lnTo>
                  <a:pt x="24792" y="333466"/>
                </a:lnTo>
                <a:lnTo>
                  <a:pt x="21146" y="332741"/>
                </a:lnTo>
                <a:lnTo>
                  <a:pt x="0" y="308674"/>
                </a:lnTo>
                <a:lnTo>
                  <a:pt x="0" y="304884"/>
                </a:lnTo>
                <a:lnTo>
                  <a:pt x="0" y="24792"/>
                </a:lnTo>
                <a:lnTo>
                  <a:pt x="24792" y="0"/>
                </a:lnTo>
                <a:lnTo>
                  <a:pt x="308674" y="0"/>
                </a:lnTo>
                <a:lnTo>
                  <a:pt x="333466" y="24792"/>
                </a:lnTo>
                <a:lnTo>
                  <a:pt x="333466" y="308674"/>
                </a:lnTo>
                <a:lnTo>
                  <a:pt x="312320" y="332741"/>
                </a:lnTo>
                <a:lnTo>
                  <a:pt x="308674"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5" name="object 5"/>
          <p:cNvSpPr/>
          <p:nvPr/>
        </p:nvSpPr>
        <p:spPr>
          <a:xfrm>
            <a:off x="1978144" y="1185546"/>
            <a:ext cx="362863" cy="264724"/>
          </a:xfrm>
          <a:custGeom>
            <a:avLst/>
            <a:gdLst/>
            <a:ahLst/>
            <a:cxnLst/>
            <a:rect l="l" t="t" r="r" b="b"/>
            <a:pathLst>
              <a:path w="457835" h="334010">
                <a:moveTo>
                  <a:pt x="432533" y="333466"/>
                </a:moveTo>
                <a:lnTo>
                  <a:pt x="24792" y="333466"/>
                </a:lnTo>
                <a:lnTo>
                  <a:pt x="21146" y="332741"/>
                </a:lnTo>
                <a:lnTo>
                  <a:pt x="0" y="308674"/>
                </a:lnTo>
                <a:lnTo>
                  <a:pt x="0" y="304884"/>
                </a:lnTo>
                <a:lnTo>
                  <a:pt x="0" y="24792"/>
                </a:lnTo>
                <a:lnTo>
                  <a:pt x="24792" y="0"/>
                </a:lnTo>
                <a:lnTo>
                  <a:pt x="432533" y="0"/>
                </a:lnTo>
                <a:lnTo>
                  <a:pt x="457326" y="24792"/>
                </a:lnTo>
                <a:lnTo>
                  <a:pt x="457326" y="308674"/>
                </a:lnTo>
                <a:lnTo>
                  <a:pt x="436179" y="332741"/>
                </a:lnTo>
                <a:lnTo>
                  <a:pt x="432533"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6" name="object 6"/>
          <p:cNvSpPr/>
          <p:nvPr/>
        </p:nvSpPr>
        <p:spPr>
          <a:xfrm>
            <a:off x="2446322" y="1185546"/>
            <a:ext cx="362863" cy="264724"/>
          </a:xfrm>
          <a:custGeom>
            <a:avLst/>
            <a:gdLst/>
            <a:ahLst/>
            <a:cxnLst/>
            <a:rect l="l" t="t" r="r" b="b"/>
            <a:pathLst>
              <a:path w="457835" h="334010">
                <a:moveTo>
                  <a:pt x="432533" y="333466"/>
                </a:moveTo>
                <a:lnTo>
                  <a:pt x="24792" y="333466"/>
                </a:lnTo>
                <a:lnTo>
                  <a:pt x="21146" y="332741"/>
                </a:lnTo>
                <a:lnTo>
                  <a:pt x="0" y="308674"/>
                </a:lnTo>
                <a:lnTo>
                  <a:pt x="0" y="304884"/>
                </a:lnTo>
                <a:lnTo>
                  <a:pt x="0" y="24792"/>
                </a:lnTo>
                <a:lnTo>
                  <a:pt x="24792" y="0"/>
                </a:lnTo>
                <a:lnTo>
                  <a:pt x="432533" y="0"/>
                </a:lnTo>
                <a:lnTo>
                  <a:pt x="457326" y="24792"/>
                </a:lnTo>
                <a:lnTo>
                  <a:pt x="457326" y="308674"/>
                </a:lnTo>
                <a:lnTo>
                  <a:pt x="436179" y="332741"/>
                </a:lnTo>
                <a:lnTo>
                  <a:pt x="432533"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7" name="object 7"/>
          <p:cNvSpPr/>
          <p:nvPr/>
        </p:nvSpPr>
        <p:spPr>
          <a:xfrm>
            <a:off x="2914500" y="1185546"/>
            <a:ext cx="461003" cy="264724"/>
          </a:xfrm>
          <a:custGeom>
            <a:avLst/>
            <a:gdLst/>
            <a:ahLst/>
            <a:cxnLst/>
            <a:rect l="l" t="t" r="r" b="b"/>
            <a:pathLst>
              <a:path w="581660" h="334010">
                <a:moveTo>
                  <a:pt x="556392" y="333466"/>
                </a:moveTo>
                <a:lnTo>
                  <a:pt x="24792" y="333466"/>
                </a:lnTo>
                <a:lnTo>
                  <a:pt x="21146" y="332741"/>
                </a:lnTo>
                <a:lnTo>
                  <a:pt x="0" y="308674"/>
                </a:lnTo>
                <a:lnTo>
                  <a:pt x="0" y="304884"/>
                </a:lnTo>
                <a:lnTo>
                  <a:pt x="0" y="24792"/>
                </a:lnTo>
                <a:lnTo>
                  <a:pt x="24792" y="0"/>
                </a:lnTo>
                <a:lnTo>
                  <a:pt x="556392" y="0"/>
                </a:lnTo>
                <a:lnTo>
                  <a:pt x="581185" y="24792"/>
                </a:lnTo>
                <a:lnTo>
                  <a:pt x="581185" y="308674"/>
                </a:lnTo>
                <a:lnTo>
                  <a:pt x="560038" y="332741"/>
                </a:lnTo>
                <a:lnTo>
                  <a:pt x="556392"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8" name="object 8"/>
          <p:cNvSpPr/>
          <p:nvPr/>
        </p:nvSpPr>
        <p:spPr>
          <a:xfrm>
            <a:off x="3480843" y="1185546"/>
            <a:ext cx="362863" cy="264724"/>
          </a:xfrm>
          <a:custGeom>
            <a:avLst/>
            <a:gdLst/>
            <a:ahLst/>
            <a:cxnLst/>
            <a:rect l="l" t="t" r="r" b="b"/>
            <a:pathLst>
              <a:path w="457835" h="334010">
                <a:moveTo>
                  <a:pt x="432533" y="333466"/>
                </a:moveTo>
                <a:lnTo>
                  <a:pt x="24792" y="333466"/>
                </a:lnTo>
                <a:lnTo>
                  <a:pt x="21146" y="332741"/>
                </a:lnTo>
                <a:lnTo>
                  <a:pt x="0" y="308674"/>
                </a:lnTo>
                <a:lnTo>
                  <a:pt x="0" y="304884"/>
                </a:lnTo>
                <a:lnTo>
                  <a:pt x="0" y="24792"/>
                </a:lnTo>
                <a:lnTo>
                  <a:pt x="24792" y="0"/>
                </a:lnTo>
                <a:lnTo>
                  <a:pt x="432533" y="0"/>
                </a:lnTo>
                <a:lnTo>
                  <a:pt x="457326" y="24792"/>
                </a:lnTo>
                <a:lnTo>
                  <a:pt x="457326" y="308674"/>
                </a:lnTo>
                <a:lnTo>
                  <a:pt x="436179" y="332741"/>
                </a:lnTo>
                <a:lnTo>
                  <a:pt x="432533"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9" name="object 9"/>
          <p:cNvSpPr/>
          <p:nvPr/>
        </p:nvSpPr>
        <p:spPr>
          <a:xfrm>
            <a:off x="3949021" y="1185546"/>
            <a:ext cx="468552" cy="264724"/>
          </a:xfrm>
          <a:custGeom>
            <a:avLst/>
            <a:gdLst/>
            <a:ahLst/>
            <a:cxnLst/>
            <a:rect l="l" t="t" r="r" b="b"/>
            <a:pathLst>
              <a:path w="591185" h="334010">
                <a:moveTo>
                  <a:pt x="565920" y="333466"/>
                </a:moveTo>
                <a:lnTo>
                  <a:pt x="24792" y="333466"/>
                </a:lnTo>
                <a:lnTo>
                  <a:pt x="21146" y="332741"/>
                </a:lnTo>
                <a:lnTo>
                  <a:pt x="0" y="308674"/>
                </a:lnTo>
                <a:lnTo>
                  <a:pt x="0" y="304884"/>
                </a:lnTo>
                <a:lnTo>
                  <a:pt x="0" y="24792"/>
                </a:lnTo>
                <a:lnTo>
                  <a:pt x="24792" y="0"/>
                </a:lnTo>
                <a:lnTo>
                  <a:pt x="565920" y="0"/>
                </a:lnTo>
                <a:lnTo>
                  <a:pt x="590712" y="24792"/>
                </a:lnTo>
                <a:lnTo>
                  <a:pt x="590712" y="308674"/>
                </a:lnTo>
                <a:lnTo>
                  <a:pt x="569566" y="332741"/>
                </a:lnTo>
                <a:lnTo>
                  <a:pt x="565920"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0" name="object 10"/>
          <p:cNvSpPr/>
          <p:nvPr/>
        </p:nvSpPr>
        <p:spPr>
          <a:xfrm>
            <a:off x="4515364" y="1185546"/>
            <a:ext cx="468552" cy="264724"/>
          </a:xfrm>
          <a:custGeom>
            <a:avLst/>
            <a:gdLst/>
            <a:ahLst/>
            <a:cxnLst/>
            <a:rect l="l" t="t" r="r" b="b"/>
            <a:pathLst>
              <a:path w="591185" h="334010">
                <a:moveTo>
                  <a:pt x="565920" y="333466"/>
                </a:moveTo>
                <a:lnTo>
                  <a:pt x="24792" y="333466"/>
                </a:lnTo>
                <a:lnTo>
                  <a:pt x="21146" y="332741"/>
                </a:lnTo>
                <a:lnTo>
                  <a:pt x="0" y="308674"/>
                </a:lnTo>
                <a:lnTo>
                  <a:pt x="0" y="304884"/>
                </a:lnTo>
                <a:lnTo>
                  <a:pt x="0" y="24792"/>
                </a:lnTo>
                <a:lnTo>
                  <a:pt x="24792" y="0"/>
                </a:lnTo>
                <a:lnTo>
                  <a:pt x="565920" y="0"/>
                </a:lnTo>
                <a:lnTo>
                  <a:pt x="590713" y="24792"/>
                </a:lnTo>
                <a:lnTo>
                  <a:pt x="590713" y="308674"/>
                </a:lnTo>
                <a:lnTo>
                  <a:pt x="569566" y="332741"/>
                </a:lnTo>
                <a:lnTo>
                  <a:pt x="565920"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11" name="object 11"/>
          <p:cNvPicPr/>
          <p:nvPr/>
        </p:nvPicPr>
        <p:blipFill>
          <a:blip r:embed="rId2" cstate="print"/>
          <a:stretch>
            <a:fillRect/>
          </a:stretch>
        </p:blipFill>
        <p:spPr>
          <a:xfrm>
            <a:off x="550959" y="2121900"/>
            <a:ext cx="67961" cy="67961"/>
          </a:xfrm>
          <a:prstGeom prst="rect">
            <a:avLst/>
          </a:prstGeom>
        </p:spPr>
      </p:pic>
      <p:sp>
        <p:nvSpPr>
          <p:cNvPr id="12" name="object 12"/>
          <p:cNvSpPr txBox="1"/>
          <p:nvPr/>
        </p:nvSpPr>
        <p:spPr>
          <a:xfrm>
            <a:off x="722124" y="801694"/>
            <a:ext cx="8000105" cy="2116143"/>
          </a:xfrm>
          <a:prstGeom prst="rect">
            <a:avLst/>
          </a:prstGeom>
        </p:spPr>
        <p:txBody>
          <a:bodyPr vert="horz" wrap="square" lIns="0" tIns="1510" rIns="0" bIns="0" rtlCol="0">
            <a:spAutoFit/>
          </a:bodyPr>
          <a:lstStyle/>
          <a:p>
            <a:pPr marL="10066" marR="4026">
              <a:lnSpc>
                <a:spcPts val="2497"/>
              </a:lnSpc>
              <a:spcBef>
                <a:spcPts val="12"/>
              </a:spcBef>
              <a:buClrTx/>
            </a:pPr>
            <a:r>
              <a:rPr sz="1664" kern="1200" spc="-40" dirty="0">
                <a:solidFill>
                  <a:prstClr val="black"/>
                </a:solidFill>
                <a:latin typeface="Trebuchet MS"/>
                <a:ea typeface="+mn-ea"/>
                <a:cs typeface="Trebuchet MS"/>
              </a:rPr>
              <a:t>There</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2"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many</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32"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types</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32"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don't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correspond</a:t>
            </a:r>
            <a:r>
              <a:rPr sz="1664" kern="1200" spc="-32" dirty="0">
                <a:solidFill>
                  <a:prstClr val="black"/>
                </a:solidFill>
                <a:latin typeface="Trebuchet MS"/>
                <a:ea typeface="+mn-ea"/>
                <a:cs typeface="Trebuchet MS"/>
              </a:rPr>
              <a:t> to</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readable</a:t>
            </a:r>
            <a:r>
              <a:rPr sz="1664" kern="1200" spc="-32"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data.</a:t>
            </a:r>
            <a:r>
              <a:rPr sz="1664" kern="1200" spc="-36" dirty="0">
                <a:solidFill>
                  <a:prstClr val="black"/>
                </a:solidFill>
                <a:latin typeface="Trebuchet MS"/>
                <a:ea typeface="+mn-ea"/>
                <a:cs typeface="Trebuchet MS"/>
              </a:rPr>
              <a:t> For</a:t>
            </a:r>
            <a:r>
              <a:rPr sz="1664" kern="1200" spc="-32"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example,</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script </a:t>
            </a:r>
            <a:r>
              <a:rPr sz="1664" kern="1200" spc="-487"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files </a:t>
            </a:r>
            <a:r>
              <a:rPr sz="1664" kern="1200" spc="-135" dirty="0">
                <a:solidFill>
                  <a:prstClr val="black"/>
                </a:solidFill>
                <a:latin typeface="Trebuchet MS"/>
                <a:ea typeface="+mn-ea"/>
                <a:cs typeface="Trebuchet MS"/>
              </a:rPr>
              <a:t>(e.g. </a:t>
            </a:r>
            <a:r>
              <a:rPr sz="1863" kern="1200" spc="-321" dirty="0">
                <a:solidFill>
                  <a:prstClr val="black"/>
                </a:solidFill>
                <a:latin typeface="Courier New"/>
                <a:ea typeface="+mn-ea"/>
                <a:cs typeface="Courier New"/>
              </a:rPr>
              <a:t>.R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17" dirty="0">
                <a:solidFill>
                  <a:prstClr val="black"/>
                </a:solidFill>
                <a:latin typeface="Courier New"/>
                <a:ea typeface="+mn-ea"/>
                <a:cs typeface="Courier New"/>
              </a:rPr>
              <a:t>.p</a:t>
            </a:r>
            <a:r>
              <a:rPr sz="1863" kern="1200" spc="-317" dirty="0">
                <a:solidFill>
                  <a:prstClr val="black"/>
                </a:solidFill>
                <a:latin typeface="Verdana"/>
                <a:ea typeface="+mn-ea"/>
                <a:cs typeface="Verdana"/>
              </a:rPr>
              <a:t>y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.jl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.sql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.do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.cpp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.f90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664" kern="1200" spc="-218"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 </a:t>
            </a:r>
            <a:r>
              <a:rPr sz="1664" kern="1200" spc="-79" dirty="0">
                <a:solidFill>
                  <a:prstClr val="black"/>
                </a:solidFill>
                <a:latin typeface="Trebuchet MS"/>
                <a:ea typeface="+mn-ea"/>
                <a:cs typeface="Trebuchet MS"/>
              </a:rPr>
              <a:t>text </a:t>
            </a:r>
            <a:r>
              <a:rPr sz="1664" kern="1200" spc="-24" dirty="0">
                <a:solidFill>
                  <a:prstClr val="black"/>
                </a:solidFill>
                <a:latin typeface="Trebuchet MS"/>
                <a:ea typeface="+mn-ea"/>
                <a:cs typeface="Trebuchet MS"/>
              </a:rPr>
              <a:t>files </a:t>
            </a:r>
            <a:r>
              <a:rPr sz="1664" kern="1200" spc="-36" dirty="0">
                <a:solidFill>
                  <a:prstClr val="black"/>
                </a:solidFill>
                <a:latin typeface="Trebuchet MS"/>
                <a:ea typeface="+mn-ea"/>
                <a:cs typeface="Trebuchet MS"/>
              </a:rPr>
              <a:t>with </a:t>
            </a:r>
            <a:r>
              <a:rPr sz="1664" kern="1200" spc="-4" dirty="0">
                <a:solidFill>
                  <a:prstClr val="black"/>
                </a:solidFill>
                <a:latin typeface="Trebuchet MS"/>
                <a:ea typeface="+mn-ea"/>
                <a:cs typeface="Trebuchet MS"/>
              </a:rPr>
              <a:t>convenient </a:t>
            </a:r>
            <a:r>
              <a:rPr sz="1664" kern="120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extensions</a:t>
            </a:r>
            <a:r>
              <a:rPr sz="1664" kern="1200" spc="-40"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help</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user</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remember</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which</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programming</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language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code</a:t>
            </a:r>
            <a:r>
              <a:rPr sz="1664" kern="1200" spc="-4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endParaRPr sz="1664" kern="1200">
              <a:solidFill>
                <a:prstClr val="black"/>
              </a:solidFill>
              <a:latin typeface="Trebuchet MS"/>
              <a:ea typeface="+mn-ea"/>
              <a:cs typeface="Trebuchet MS"/>
            </a:endParaRPr>
          </a:p>
          <a:p>
            <a:pPr marL="10066" marR="178672">
              <a:lnSpc>
                <a:spcPct val="125000"/>
              </a:lnSpc>
              <a:spcBef>
                <a:spcPts val="1502"/>
              </a:spcBef>
              <a:buClrTx/>
            </a:pPr>
            <a:r>
              <a:rPr sz="1664" kern="1200" spc="28" dirty="0">
                <a:solidFill>
                  <a:prstClr val="black"/>
                </a:solidFill>
                <a:latin typeface="Trebuchet MS"/>
                <a:ea typeface="+mn-ea"/>
                <a:cs typeface="Trebuchet MS"/>
              </a:rPr>
              <a:t>As</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rule</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thumb,</a:t>
            </a:r>
            <a:r>
              <a:rPr sz="1664" kern="1200" spc="-36" dirty="0">
                <a:solidFill>
                  <a:prstClr val="black"/>
                </a:solidFill>
                <a:latin typeface="Trebuchet MS"/>
                <a:ea typeface="+mn-ea"/>
                <a:cs typeface="Trebuchet MS"/>
              </a:rPr>
              <a:t> </a:t>
            </a:r>
            <a:r>
              <a:rPr sz="1664" kern="1200" spc="-55" dirty="0">
                <a:solidFill>
                  <a:prstClr val="black"/>
                </a:solidFill>
                <a:latin typeface="Trebuchet MS"/>
                <a:ea typeface="+mn-ea"/>
                <a:cs typeface="Trebuchet MS"/>
              </a:rPr>
              <a:t>if</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you</a:t>
            </a:r>
            <a:r>
              <a:rPr sz="1664" kern="1200" spc="-32"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don't</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recognize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extension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2" dirty="0">
                <a:solidFill>
                  <a:prstClr val="black"/>
                </a:solidFill>
                <a:latin typeface="Trebuchet MS"/>
                <a:ea typeface="+mn-ea"/>
                <a:cs typeface="Trebuchet MS"/>
              </a:rPr>
              <a:t> </a:t>
            </a:r>
            <a:r>
              <a:rPr sz="1664" kern="1200" spc="-99" dirty="0">
                <a:solidFill>
                  <a:prstClr val="black"/>
                </a:solidFill>
                <a:latin typeface="Trebuchet MS"/>
                <a:ea typeface="+mn-ea"/>
                <a:cs typeface="Trebuchet MS"/>
              </a:rPr>
              <a:t>file,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it's</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best</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inspect </a:t>
            </a:r>
            <a:r>
              <a:rPr sz="1664" kern="1200" spc="-487"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 </a:t>
            </a:r>
            <a:r>
              <a:rPr sz="1664" kern="1200" spc="-52" dirty="0">
                <a:solidFill>
                  <a:prstClr val="black"/>
                </a:solidFill>
                <a:latin typeface="Trebuchet MS"/>
                <a:ea typeface="+mn-ea"/>
                <a:cs typeface="Trebuchet MS"/>
              </a:rPr>
              <a:t>file </a:t>
            </a:r>
            <a:r>
              <a:rPr sz="1664" kern="1200" spc="16" dirty="0">
                <a:solidFill>
                  <a:prstClr val="black"/>
                </a:solidFill>
                <a:latin typeface="Trebuchet MS"/>
                <a:ea typeface="+mn-ea"/>
                <a:cs typeface="Trebuchet MS"/>
              </a:rPr>
              <a:t>in a </a:t>
            </a:r>
            <a:r>
              <a:rPr sz="1664" kern="1200" spc="-79" dirty="0">
                <a:solidFill>
                  <a:prstClr val="black"/>
                </a:solidFill>
                <a:latin typeface="Trebuchet MS"/>
                <a:ea typeface="+mn-ea"/>
                <a:cs typeface="Trebuchet MS"/>
              </a:rPr>
              <a:t>text </a:t>
            </a:r>
            <a:r>
              <a:rPr sz="1664" kern="1200" spc="-16" dirty="0">
                <a:solidFill>
                  <a:prstClr val="black"/>
                </a:solidFill>
                <a:latin typeface="Trebuchet MS"/>
                <a:ea typeface="+mn-ea"/>
                <a:cs typeface="Trebuchet MS"/>
              </a:rPr>
              <a:t>editor </a:t>
            </a:r>
            <a:r>
              <a:rPr sz="1664" kern="1200" spc="8" dirty="0">
                <a:solidFill>
                  <a:prstClr val="black"/>
                </a:solidFill>
                <a:latin typeface="Trebuchet MS"/>
                <a:ea typeface="+mn-ea"/>
                <a:cs typeface="Trebuchet MS"/>
              </a:rPr>
              <a:t>(though </a:t>
            </a:r>
            <a:r>
              <a:rPr sz="1664" kern="1200" spc="-12" dirty="0">
                <a:solidFill>
                  <a:prstClr val="black"/>
                </a:solidFill>
                <a:latin typeface="Trebuchet MS"/>
                <a:ea typeface="+mn-ea"/>
                <a:cs typeface="Trebuchet MS"/>
              </a:rPr>
              <a:t>pay </a:t>
            </a:r>
            <a:r>
              <a:rPr sz="1664" kern="1200" spc="-16" dirty="0">
                <a:solidFill>
                  <a:prstClr val="black"/>
                </a:solidFill>
                <a:latin typeface="Trebuchet MS"/>
                <a:ea typeface="+mn-ea"/>
                <a:cs typeface="Trebuchet MS"/>
              </a:rPr>
              <a:t>attention </a:t>
            </a:r>
            <a:r>
              <a:rPr sz="1664" kern="1200" spc="-32" dirty="0">
                <a:solidFill>
                  <a:prstClr val="black"/>
                </a:solidFill>
                <a:latin typeface="Trebuchet MS"/>
                <a:ea typeface="+mn-ea"/>
                <a:cs typeface="Trebuchet MS"/>
              </a:rPr>
              <a:t>to </a:t>
            </a:r>
            <a:r>
              <a:rPr sz="1664" kern="1200" spc="-16" dirty="0">
                <a:solidFill>
                  <a:prstClr val="black"/>
                </a:solidFill>
                <a:latin typeface="Trebuchet MS"/>
                <a:ea typeface="+mn-ea"/>
                <a:cs typeface="Trebuchet MS"/>
              </a:rPr>
              <a:t>the </a:t>
            </a:r>
            <a:r>
              <a:rPr sz="1664" kern="1200" spc="-12" dirty="0">
                <a:solidFill>
                  <a:prstClr val="black"/>
                </a:solidFill>
                <a:latin typeface="Trebuchet MS"/>
                <a:ea typeface="+mn-ea"/>
                <a:cs typeface="Trebuchet MS"/>
              </a:rPr>
              <a:t>size of </a:t>
            </a:r>
            <a:r>
              <a:rPr sz="1664" kern="1200" spc="-16" dirty="0">
                <a:solidFill>
                  <a:prstClr val="black"/>
                </a:solidFill>
                <a:latin typeface="Trebuchet MS"/>
                <a:ea typeface="+mn-ea"/>
                <a:cs typeface="Trebuchet MS"/>
              </a:rPr>
              <a:t>the </a:t>
            </a:r>
            <a:r>
              <a:rPr sz="1664" kern="1200" spc="-52" dirty="0">
                <a:solidFill>
                  <a:prstClr val="black"/>
                </a:solidFill>
                <a:latin typeface="Trebuchet MS"/>
                <a:ea typeface="+mn-ea"/>
                <a:cs typeface="Trebuchet MS"/>
              </a:rPr>
              <a:t>file </a:t>
            </a:r>
            <a:r>
              <a:rPr sz="1664" kern="1200" spc="48" dirty="0">
                <a:solidFill>
                  <a:prstClr val="black"/>
                </a:solidFill>
                <a:latin typeface="Trebuchet MS"/>
                <a:ea typeface="+mn-ea"/>
                <a:cs typeface="Trebuchet MS"/>
              </a:rPr>
              <a:t>as </a:t>
            </a:r>
            <a:r>
              <a:rPr sz="1664" kern="1200" spc="8" dirty="0">
                <a:solidFill>
                  <a:prstClr val="black"/>
                </a:solidFill>
                <a:latin typeface="Trebuchet MS"/>
                <a:ea typeface="+mn-ea"/>
                <a:cs typeface="Trebuchet MS"/>
              </a:rPr>
              <a:t>this </a:t>
            </a:r>
            <a:r>
              <a:rPr sz="1664" kern="1200" spc="4" dirty="0">
                <a:solidFill>
                  <a:prstClr val="black"/>
                </a:solidFill>
                <a:latin typeface="Trebuchet MS"/>
                <a:ea typeface="+mn-ea"/>
                <a:cs typeface="Trebuchet MS"/>
              </a:rPr>
              <a:t>can </a:t>
            </a:r>
            <a:r>
              <a:rPr sz="1664" kern="1200" spc="32" dirty="0">
                <a:solidFill>
                  <a:prstClr val="black"/>
                </a:solidFill>
                <a:latin typeface="Trebuchet MS"/>
                <a:ea typeface="+mn-ea"/>
                <a:cs typeface="Trebuchet MS"/>
              </a:rPr>
              <a:t>also </a:t>
            </a:r>
            <a:r>
              <a:rPr sz="1664" kern="1200" spc="-491"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help</a:t>
            </a:r>
            <a:r>
              <a:rPr sz="1664" kern="1200" spc="-44"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you</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discern</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whether</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it's</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code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or</a:t>
            </a:r>
            <a:r>
              <a:rPr sz="1664" kern="1200" spc="-40"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data)</a:t>
            </a:r>
            <a:endParaRPr sz="1664" kern="1200">
              <a:solidFill>
                <a:prstClr val="black"/>
              </a:solidFill>
              <a:latin typeface="Trebuchet MS"/>
              <a:ea typeface="+mn-ea"/>
              <a:cs typeface="Trebuchet MS"/>
            </a:endParaRPr>
          </a:p>
        </p:txBody>
      </p:sp>
    </p:spTree>
    <p:extLst>
      <p:ext uri="{BB962C8B-B14F-4D97-AF65-F5344CB8AC3E}">
        <p14:creationId xmlns:p14="http://schemas.microsoft.com/office/powerpoint/2010/main" val="4135880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4937040" cy="519767"/>
          </a:xfrm>
          <a:prstGeom prst="rect">
            <a:avLst/>
          </a:prstGeom>
        </p:spPr>
        <p:txBody>
          <a:bodyPr vert="horz" wrap="square" lIns="0" tIns="12582" rIns="0" bIns="0" rtlCol="0" anchor="ctr">
            <a:spAutoFit/>
          </a:bodyPr>
          <a:lstStyle/>
          <a:p>
            <a:pPr marL="10066">
              <a:lnSpc>
                <a:spcPct val="100000"/>
              </a:lnSpc>
              <a:spcBef>
                <a:spcPts val="99"/>
              </a:spcBef>
            </a:pPr>
            <a:r>
              <a:rPr spc="-8" dirty="0"/>
              <a:t>General</a:t>
            </a:r>
            <a:r>
              <a:rPr spc="-103" dirty="0"/>
              <a:t> </a:t>
            </a:r>
            <a:r>
              <a:rPr spc="4" dirty="0"/>
              <a:t>Types</a:t>
            </a:r>
            <a:r>
              <a:rPr spc="-99" dirty="0"/>
              <a:t> </a:t>
            </a:r>
            <a:r>
              <a:rPr spc="24" dirty="0"/>
              <a:t>of</a:t>
            </a:r>
            <a:r>
              <a:rPr spc="-103" dirty="0"/>
              <a:t> </a:t>
            </a:r>
            <a:r>
              <a:rPr spc="20" dirty="0"/>
              <a:t>Data</a:t>
            </a:r>
          </a:p>
        </p:txBody>
      </p:sp>
      <p:sp>
        <p:nvSpPr>
          <p:cNvPr id="5" name="object 5"/>
          <p:cNvSpPr txBox="1">
            <a:spLocks noGrp="1"/>
          </p:cNvSpPr>
          <p:nvPr>
            <p:ph idx="1"/>
          </p:nvPr>
        </p:nvSpPr>
        <p:spPr>
          <a:xfrm>
            <a:off x="284073" y="880736"/>
            <a:ext cx="7874160" cy="1840922"/>
          </a:xfrm>
          <a:prstGeom prst="rect">
            <a:avLst/>
          </a:prstGeom>
        </p:spPr>
        <p:txBody>
          <a:bodyPr vert="horz" wrap="square" lIns="0" tIns="10066" rIns="0" bIns="0" rtlCol="0">
            <a:spAutoFit/>
          </a:bodyPr>
          <a:lstStyle/>
          <a:p>
            <a:pPr marL="294431" marR="4026">
              <a:lnSpc>
                <a:spcPct val="125000"/>
              </a:lnSpc>
              <a:spcBef>
                <a:spcPts val="79"/>
              </a:spcBef>
            </a:pPr>
            <a:r>
              <a:rPr spc="8" dirty="0"/>
              <a:t>When</a:t>
            </a:r>
            <a:r>
              <a:rPr spc="-40" dirty="0"/>
              <a:t> </a:t>
            </a:r>
            <a:r>
              <a:rPr spc="20" dirty="0"/>
              <a:t>you</a:t>
            </a:r>
            <a:r>
              <a:rPr spc="-40" dirty="0"/>
              <a:t> </a:t>
            </a:r>
            <a:r>
              <a:rPr spc="-4" dirty="0"/>
              <a:t>think</a:t>
            </a:r>
            <a:r>
              <a:rPr spc="-36" dirty="0"/>
              <a:t> </a:t>
            </a:r>
            <a:r>
              <a:rPr spc="-12" dirty="0"/>
              <a:t>of</a:t>
            </a:r>
            <a:r>
              <a:rPr spc="-40" dirty="0"/>
              <a:t> </a:t>
            </a:r>
            <a:r>
              <a:rPr spc="-59" dirty="0"/>
              <a:t>data,</a:t>
            </a:r>
            <a:r>
              <a:rPr spc="-40" dirty="0"/>
              <a:t> </a:t>
            </a:r>
            <a:r>
              <a:rPr spc="20" dirty="0"/>
              <a:t>you</a:t>
            </a:r>
            <a:r>
              <a:rPr spc="-36" dirty="0"/>
              <a:t> </a:t>
            </a:r>
            <a:r>
              <a:rPr dirty="0"/>
              <a:t>probably</a:t>
            </a:r>
            <a:r>
              <a:rPr spc="-40" dirty="0"/>
              <a:t> </a:t>
            </a:r>
            <a:r>
              <a:rPr spc="-4" dirty="0"/>
              <a:t>think</a:t>
            </a:r>
            <a:r>
              <a:rPr spc="-40" dirty="0"/>
              <a:t> </a:t>
            </a:r>
            <a:r>
              <a:rPr spc="-12" dirty="0"/>
              <a:t>of</a:t>
            </a:r>
            <a:r>
              <a:rPr spc="-36" dirty="0"/>
              <a:t> </a:t>
            </a:r>
            <a:r>
              <a:rPr dirty="0"/>
              <a:t>rows</a:t>
            </a:r>
            <a:r>
              <a:rPr spc="-40" dirty="0"/>
              <a:t> </a:t>
            </a:r>
            <a:r>
              <a:rPr spc="40" dirty="0"/>
              <a:t>and</a:t>
            </a:r>
            <a:r>
              <a:rPr spc="-40" dirty="0"/>
              <a:t> </a:t>
            </a:r>
            <a:r>
              <a:rPr spc="-8" dirty="0"/>
              <a:t>columns,</a:t>
            </a:r>
            <a:r>
              <a:rPr spc="-36" dirty="0"/>
              <a:t> </a:t>
            </a:r>
            <a:r>
              <a:rPr spc="-28" dirty="0"/>
              <a:t>like</a:t>
            </a:r>
            <a:r>
              <a:rPr spc="-40" dirty="0"/>
              <a:t> </a:t>
            </a:r>
            <a:r>
              <a:rPr spc="16" dirty="0"/>
              <a:t>a</a:t>
            </a:r>
            <a:r>
              <a:rPr spc="-40" dirty="0"/>
              <a:t> </a:t>
            </a:r>
            <a:r>
              <a:rPr spc="-28" dirty="0"/>
              <a:t>matrix</a:t>
            </a:r>
            <a:r>
              <a:rPr spc="-36" dirty="0"/>
              <a:t> </a:t>
            </a:r>
            <a:r>
              <a:rPr spc="12" dirty="0"/>
              <a:t>or</a:t>
            </a:r>
            <a:r>
              <a:rPr spc="-40" dirty="0"/>
              <a:t> </a:t>
            </a:r>
            <a:r>
              <a:rPr spc="16" dirty="0"/>
              <a:t>a </a:t>
            </a:r>
            <a:r>
              <a:rPr spc="-487" dirty="0"/>
              <a:t> </a:t>
            </a:r>
            <a:r>
              <a:rPr spc="8" dirty="0"/>
              <a:t>spreadsheet</a:t>
            </a:r>
          </a:p>
          <a:p>
            <a:pPr marL="294431" marR="476626">
              <a:lnSpc>
                <a:spcPct val="125000"/>
              </a:lnSpc>
              <a:spcBef>
                <a:spcPts val="1664"/>
              </a:spcBef>
            </a:pPr>
            <a:r>
              <a:rPr spc="4" dirty="0"/>
              <a:t>But</a:t>
            </a:r>
            <a:r>
              <a:rPr spc="-40" dirty="0"/>
              <a:t> </a:t>
            </a:r>
            <a:r>
              <a:rPr spc="-59" dirty="0"/>
              <a:t>it</a:t>
            </a:r>
            <a:r>
              <a:rPr spc="-40" dirty="0"/>
              <a:t> </a:t>
            </a:r>
            <a:r>
              <a:rPr spc="16" dirty="0"/>
              <a:t>turns</a:t>
            </a:r>
            <a:r>
              <a:rPr spc="-40" dirty="0"/>
              <a:t> </a:t>
            </a:r>
            <a:r>
              <a:rPr spc="4" dirty="0"/>
              <a:t>out</a:t>
            </a:r>
            <a:r>
              <a:rPr spc="-40" dirty="0"/>
              <a:t> </a:t>
            </a:r>
            <a:r>
              <a:rPr spc="-28" dirty="0"/>
              <a:t>there</a:t>
            </a:r>
            <a:r>
              <a:rPr spc="-40" dirty="0"/>
              <a:t> </a:t>
            </a:r>
            <a:r>
              <a:rPr spc="-28" dirty="0"/>
              <a:t>are</a:t>
            </a:r>
            <a:r>
              <a:rPr spc="-40" dirty="0"/>
              <a:t> </a:t>
            </a:r>
            <a:r>
              <a:rPr spc="-4" dirty="0"/>
              <a:t>other</a:t>
            </a:r>
            <a:r>
              <a:rPr spc="-40" dirty="0"/>
              <a:t> </a:t>
            </a:r>
            <a:r>
              <a:rPr spc="-16" dirty="0"/>
              <a:t>ways</a:t>
            </a:r>
            <a:r>
              <a:rPr spc="-40" dirty="0"/>
              <a:t> </a:t>
            </a:r>
            <a:r>
              <a:rPr spc="-32" dirty="0"/>
              <a:t>to</a:t>
            </a:r>
            <a:r>
              <a:rPr spc="-40" dirty="0"/>
              <a:t> </a:t>
            </a:r>
            <a:r>
              <a:rPr spc="-12" dirty="0"/>
              <a:t>store</a:t>
            </a:r>
            <a:r>
              <a:rPr spc="-40" dirty="0"/>
              <a:t> </a:t>
            </a:r>
            <a:r>
              <a:rPr spc="-59" dirty="0"/>
              <a:t>data,</a:t>
            </a:r>
            <a:r>
              <a:rPr spc="-40" dirty="0"/>
              <a:t> </a:t>
            </a:r>
            <a:r>
              <a:rPr spc="40" dirty="0"/>
              <a:t>and</a:t>
            </a:r>
            <a:r>
              <a:rPr spc="-40" dirty="0"/>
              <a:t> </a:t>
            </a:r>
            <a:r>
              <a:rPr spc="20" dirty="0"/>
              <a:t>you</a:t>
            </a:r>
            <a:r>
              <a:rPr spc="-40" dirty="0"/>
              <a:t> </a:t>
            </a:r>
            <a:r>
              <a:rPr spc="48" dirty="0"/>
              <a:t>should</a:t>
            </a:r>
            <a:r>
              <a:rPr spc="-40" dirty="0"/>
              <a:t> </a:t>
            </a:r>
            <a:r>
              <a:rPr spc="4" dirty="0"/>
              <a:t>know</a:t>
            </a:r>
            <a:r>
              <a:rPr spc="-40" dirty="0"/>
              <a:t> </a:t>
            </a:r>
            <a:r>
              <a:rPr spc="-20" dirty="0"/>
              <a:t>their </a:t>
            </a:r>
            <a:r>
              <a:rPr spc="-487" dirty="0"/>
              <a:t> </a:t>
            </a:r>
            <a:r>
              <a:rPr spc="-4" dirty="0"/>
              <a:t>similarities</a:t>
            </a:r>
            <a:r>
              <a:rPr spc="-40" dirty="0"/>
              <a:t> </a:t>
            </a:r>
            <a:r>
              <a:rPr spc="40" dirty="0"/>
              <a:t>and</a:t>
            </a:r>
            <a:r>
              <a:rPr spc="-40" dirty="0"/>
              <a:t> </a:t>
            </a:r>
            <a:r>
              <a:rPr spc="-20" dirty="0"/>
              <a:t>differences</a:t>
            </a:r>
            <a:r>
              <a:rPr spc="-40" dirty="0"/>
              <a:t> </a:t>
            </a:r>
            <a:r>
              <a:rPr spc="-32" dirty="0"/>
              <a:t>to</a:t>
            </a:r>
            <a:r>
              <a:rPr spc="-40" dirty="0"/>
              <a:t> </a:t>
            </a:r>
            <a:r>
              <a:rPr spc="-8" dirty="0"/>
              <a:t>tabular</a:t>
            </a:r>
            <a:r>
              <a:rPr spc="-40" dirty="0"/>
              <a:t> </a:t>
            </a:r>
            <a:r>
              <a:rPr spc="-8" dirty="0"/>
              <a:t>data</a:t>
            </a:r>
          </a:p>
        </p:txBody>
      </p:sp>
      <p:sp>
        <p:nvSpPr>
          <p:cNvPr id="6" name="object 6"/>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35</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Tree>
    <p:extLst>
      <p:ext uri="{BB962C8B-B14F-4D97-AF65-F5344CB8AC3E}">
        <p14:creationId xmlns:p14="http://schemas.microsoft.com/office/powerpoint/2010/main" val="1239510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5661761" cy="519767"/>
          </a:xfrm>
          <a:prstGeom prst="rect">
            <a:avLst/>
          </a:prstGeom>
        </p:spPr>
        <p:txBody>
          <a:bodyPr vert="horz" wrap="square" lIns="0" tIns="12582" rIns="0" bIns="0" rtlCol="0" anchor="ctr">
            <a:spAutoFit/>
          </a:bodyPr>
          <a:lstStyle/>
          <a:p>
            <a:pPr marL="10066">
              <a:lnSpc>
                <a:spcPct val="100000"/>
              </a:lnSpc>
              <a:spcBef>
                <a:spcPts val="99"/>
              </a:spcBef>
            </a:pPr>
            <a:r>
              <a:rPr spc="36" dirty="0"/>
              <a:t>Dictionaries</a:t>
            </a:r>
            <a:r>
              <a:rPr spc="-90" dirty="0"/>
              <a:t> </a:t>
            </a:r>
            <a:r>
              <a:rPr spc="-139" dirty="0"/>
              <a:t>(a.k.a.</a:t>
            </a:r>
            <a:r>
              <a:rPr spc="-87" dirty="0"/>
              <a:t> </a:t>
            </a:r>
            <a:r>
              <a:rPr spc="99" dirty="0"/>
              <a:t>Hash</a:t>
            </a:r>
            <a:r>
              <a:rPr spc="-87" dirty="0"/>
              <a:t> </a:t>
            </a:r>
            <a:r>
              <a:rPr spc="16" dirty="0"/>
              <a:t>tables)</a:t>
            </a:r>
          </a:p>
        </p:txBody>
      </p:sp>
      <p:sp>
        <p:nvSpPr>
          <p:cNvPr id="11" name="object 11"/>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36</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3" name="object 3"/>
          <p:cNvPicPr/>
          <p:nvPr/>
        </p:nvPicPr>
        <p:blipFill>
          <a:blip r:embed="rId2" cstate="print"/>
          <a:stretch>
            <a:fillRect/>
          </a:stretch>
        </p:blipFill>
        <p:spPr>
          <a:xfrm>
            <a:off x="550959" y="959008"/>
            <a:ext cx="67961" cy="67961"/>
          </a:xfrm>
          <a:prstGeom prst="rect">
            <a:avLst/>
          </a:prstGeom>
        </p:spPr>
      </p:pic>
      <p:sp>
        <p:nvSpPr>
          <p:cNvPr id="4" name="object 4"/>
          <p:cNvSpPr/>
          <p:nvPr/>
        </p:nvSpPr>
        <p:spPr>
          <a:xfrm>
            <a:off x="3949021" y="868393"/>
            <a:ext cx="468552" cy="264724"/>
          </a:xfrm>
          <a:custGeom>
            <a:avLst/>
            <a:gdLst/>
            <a:ahLst/>
            <a:cxnLst/>
            <a:rect l="l" t="t" r="r" b="b"/>
            <a:pathLst>
              <a:path w="591185" h="334009">
                <a:moveTo>
                  <a:pt x="565920" y="333466"/>
                </a:moveTo>
                <a:lnTo>
                  <a:pt x="24792" y="333466"/>
                </a:lnTo>
                <a:lnTo>
                  <a:pt x="21146" y="332741"/>
                </a:lnTo>
                <a:lnTo>
                  <a:pt x="0" y="308674"/>
                </a:lnTo>
                <a:lnTo>
                  <a:pt x="0" y="304884"/>
                </a:lnTo>
                <a:lnTo>
                  <a:pt x="0" y="24792"/>
                </a:lnTo>
                <a:lnTo>
                  <a:pt x="24792" y="0"/>
                </a:lnTo>
                <a:lnTo>
                  <a:pt x="565920" y="0"/>
                </a:lnTo>
                <a:lnTo>
                  <a:pt x="590712" y="24792"/>
                </a:lnTo>
                <a:lnTo>
                  <a:pt x="590712" y="308674"/>
                </a:lnTo>
                <a:lnTo>
                  <a:pt x="569566" y="332741"/>
                </a:lnTo>
                <a:lnTo>
                  <a:pt x="565920"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5" name="object 5"/>
          <p:cNvSpPr/>
          <p:nvPr/>
        </p:nvSpPr>
        <p:spPr>
          <a:xfrm>
            <a:off x="4892927" y="868393"/>
            <a:ext cx="672379" cy="264724"/>
          </a:xfrm>
          <a:custGeom>
            <a:avLst/>
            <a:gdLst/>
            <a:ahLst/>
            <a:cxnLst/>
            <a:rect l="l" t="t" r="r" b="b"/>
            <a:pathLst>
              <a:path w="848359" h="334009">
                <a:moveTo>
                  <a:pt x="823166" y="333466"/>
                </a:moveTo>
                <a:lnTo>
                  <a:pt x="24792" y="333466"/>
                </a:lnTo>
                <a:lnTo>
                  <a:pt x="21146" y="332741"/>
                </a:lnTo>
                <a:lnTo>
                  <a:pt x="0" y="308674"/>
                </a:lnTo>
                <a:lnTo>
                  <a:pt x="0" y="304884"/>
                </a:lnTo>
                <a:lnTo>
                  <a:pt x="0" y="24792"/>
                </a:lnTo>
                <a:lnTo>
                  <a:pt x="24792" y="0"/>
                </a:lnTo>
                <a:lnTo>
                  <a:pt x="823166" y="0"/>
                </a:lnTo>
                <a:lnTo>
                  <a:pt x="847958" y="24792"/>
                </a:lnTo>
                <a:lnTo>
                  <a:pt x="847958" y="308674"/>
                </a:lnTo>
                <a:lnTo>
                  <a:pt x="826812" y="332741"/>
                </a:lnTo>
                <a:lnTo>
                  <a:pt x="823166" y="333466"/>
                </a:lnTo>
                <a:close/>
              </a:path>
            </a:pathLst>
          </a:custGeom>
          <a:solidFill>
            <a:srgbClr val="F0EBC3"/>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6" name="object 6"/>
          <p:cNvPicPr/>
          <p:nvPr/>
        </p:nvPicPr>
        <p:blipFill>
          <a:blip r:embed="rId2" cstate="print"/>
          <a:stretch>
            <a:fillRect/>
          </a:stretch>
        </p:blipFill>
        <p:spPr>
          <a:xfrm>
            <a:off x="550959" y="1487596"/>
            <a:ext cx="67961" cy="67961"/>
          </a:xfrm>
          <a:prstGeom prst="rect">
            <a:avLst/>
          </a:prstGeom>
        </p:spPr>
      </p:pic>
      <p:pic>
        <p:nvPicPr>
          <p:cNvPr id="7" name="object 7"/>
          <p:cNvPicPr/>
          <p:nvPr/>
        </p:nvPicPr>
        <p:blipFill>
          <a:blip r:embed="rId2" cstate="print"/>
          <a:stretch>
            <a:fillRect/>
          </a:stretch>
        </p:blipFill>
        <p:spPr>
          <a:xfrm>
            <a:off x="550959" y="2016183"/>
            <a:ext cx="67961" cy="67961"/>
          </a:xfrm>
          <a:prstGeom prst="rect">
            <a:avLst/>
          </a:prstGeom>
        </p:spPr>
      </p:pic>
      <p:pic>
        <p:nvPicPr>
          <p:cNvPr id="8" name="object 8"/>
          <p:cNvPicPr/>
          <p:nvPr/>
        </p:nvPicPr>
        <p:blipFill>
          <a:blip r:embed="rId2" cstate="print"/>
          <a:stretch>
            <a:fillRect/>
          </a:stretch>
        </p:blipFill>
        <p:spPr>
          <a:xfrm>
            <a:off x="550959" y="2861922"/>
            <a:ext cx="67961" cy="67961"/>
          </a:xfrm>
          <a:prstGeom prst="rect">
            <a:avLst/>
          </a:prstGeom>
        </p:spPr>
      </p:pic>
      <p:pic>
        <p:nvPicPr>
          <p:cNvPr id="9" name="object 9"/>
          <p:cNvPicPr/>
          <p:nvPr/>
        </p:nvPicPr>
        <p:blipFill>
          <a:blip r:embed="rId2" cstate="print"/>
          <a:stretch>
            <a:fillRect/>
          </a:stretch>
        </p:blipFill>
        <p:spPr>
          <a:xfrm>
            <a:off x="550959" y="4024815"/>
            <a:ext cx="67961" cy="67961"/>
          </a:xfrm>
          <a:prstGeom prst="rect">
            <a:avLst/>
          </a:prstGeom>
        </p:spPr>
      </p:pic>
      <p:sp>
        <p:nvSpPr>
          <p:cNvPr id="10" name="object 10"/>
          <p:cNvSpPr txBox="1"/>
          <p:nvPr/>
        </p:nvSpPr>
        <p:spPr>
          <a:xfrm>
            <a:off x="722124" y="810302"/>
            <a:ext cx="7890391" cy="3734710"/>
          </a:xfrm>
          <a:prstGeom prst="rect">
            <a:avLst/>
          </a:prstGeom>
        </p:spPr>
        <p:txBody>
          <a:bodyPr vert="horz" wrap="square" lIns="0" tIns="10066" rIns="0" bIns="0" rtlCol="0">
            <a:spAutoFit/>
          </a:bodyPr>
          <a:lstStyle/>
          <a:p>
            <a:pPr marL="10066">
              <a:spcBef>
                <a:spcPts val="79"/>
              </a:spcBef>
              <a:buClrTx/>
            </a:pPr>
            <a:r>
              <a:rPr sz="1664" kern="1200" spc="-44"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4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list</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contains</a:t>
            </a:r>
            <a:r>
              <a:rPr sz="1664" kern="1200" spc="201" dirty="0">
                <a:solidFill>
                  <a:prstClr val="black"/>
                </a:solidFill>
                <a:latin typeface="Trebuchet MS"/>
                <a:ea typeface="+mn-ea"/>
                <a:cs typeface="Trebuchet MS"/>
              </a:rPr>
              <a:t> </a:t>
            </a:r>
            <a:r>
              <a:rPr sz="1863" kern="1200" spc="-317" dirty="0">
                <a:solidFill>
                  <a:prstClr val="black"/>
                </a:solidFill>
                <a:latin typeface="Courier New"/>
                <a:ea typeface="+mn-ea"/>
                <a:cs typeface="Courier New"/>
              </a:rPr>
              <a:t>ke</a:t>
            </a:r>
            <a:r>
              <a:rPr sz="1863" kern="1200" spc="-317" dirty="0">
                <a:solidFill>
                  <a:prstClr val="black"/>
                </a:solidFill>
                <a:latin typeface="Verdana"/>
                <a:ea typeface="+mn-ea"/>
                <a:cs typeface="Verdana"/>
              </a:rPr>
              <a:t>y</a:t>
            </a:r>
            <a:r>
              <a:rPr sz="1863" kern="1200" spc="-317" dirty="0">
                <a:solidFill>
                  <a:prstClr val="black"/>
                </a:solidFill>
                <a:latin typeface="Courier New"/>
                <a:ea typeface="+mn-ea"/>
                <a:cs typeface="Courier New"/>
              </a:rPr>
              <a:t>s</a:t>
            </a:r>
            <a:r>
              <a:rPr sz="1863" kern="1200" spc="-416" dirty="0">
                <a:solidFill>
                  <a:prstClr val="black"/>
                </a:solidFill>
                <a:latin typeface="Courier New"/>
                <a:ea typeface="+mn-ea"/>
                <a:cs typeface="Courier New"/>
              </a:rPr>
              <a:t> </a:t>
            </a:r>
            <a:r>
              <a:rPr sz="1664" kern="1200" spc="40" dirty="0">
                <a:solidFill>
                  <a:prstClr val="black"/>
                </a:solidFill>
                <a:latin typeface="Trebuchet MS"/>
                <a:ea typeface="+mn-ea"/>
                <a:cs typeface="Trebuchet MS"/>
              </a:rPr>
              <a:t>and</a:t>
            </a:r>
            <a:r>
              <a:rPr sz="1664" kern="1200" spc="201" dirty="0">
                <a:solidFill>
                  <a:prstClr val="black"/>
                </a:solidFill>
                <a:latin typeface="Trebuchet MS"/>
                <a:ea typeface="+mn-ea"/>
                <a:cs typeface="Trebuchet MS"/>
              </a:rPr>
              <a:t> </a:t>
            </a:r>
            <a:r>
              <a:rPr sz="1863" kern="1200" spc="-321" dirty="0">
                <a:solidFill>
                  <a:prstClr val="black"/>
                </a:solidFill>
                <a:latin typeface="Courier New"/>
                <a:ea typeface="+mn-ea"/>
                <a:cs typeface="Courier New"/>
              </a:rPr>
              <a:t>values</a:t>
            </a:r>
            <a:endParaRPr sz="1863" kern="1200">
              <a:solidFill>
                <a:prstClr val="black"/>
              </a:solidFill>
              <a:latin typeface="Courier New"/>
              <a:ea typeface="+mn-ea"/>
              <a:cs typeface="Courier New"/>
            </a:endParaRPr>
          </a:p>
          <a:p>
            <a:pPr>
              <a:spcBef>
                <a:spcPts val="16"/>
              </a:spcBef>
              <a:buClrTx/>
            </a:pPr>
            <a:endParaRPr sz="1863" kern="1200">
              <a:solidFill>
                <a:prstClr val="black"/>
              </a:solidFill>
              <a:latin typeface="Courier New"/>
              <a:ea typeface="+mn-ea"/>
              <a:cs typeface="Courier New"/>
            </a:endParaRPr>
          </a:p>
          <a:p>
            <a:pPr marL="10066">
              <a:buClrTx/>
            </a:pPr>
            <a:r>
              <a:rPr sz="1664" kern="1200" spc="-8" dirty="0">
                <a:solidFill>
                  <a:prstClr val="black"/>
                </a:solidFill>
                <a:latin typeface="Trebuchet MS"/>
                <a:ea typeface="+mn-ea"/>
                <a:cs typeface="Trebuchet MS"/>
              </a:rPr>
              <a:t>Each</a:t>
            </a:r>
            <a:r>
              <a:rPr sz="1664" kern="1200" spc="-48"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key</a:t>
            </a:r>
            <a:r>
              <a:rPr sz="1664" kern="1200" spc="-44"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points</a:t>
            </a:r>
            <a:r>
              <a:rPr sz="1664" kern="1200" spc="-44"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48"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one</a:t>
            </a:r>
            <a:r>
              <a:rPr sz="1664" kern="1200" spc="-44"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value</a:t>
            </a:r>
            <a:endParaRPr sz="1664" kern="1200">
              <a:solidFill>
                <a:prstClr val="black"/>
              </a:solidFill>
              <a:latin typeface="Trebuchet MS"/>
              <a:ea typeface="+mn-ea"/>
              <a:cs typeface="Trebuchet MS"/>
            </a:endParaRPr>
          </a:p>
          <a:p>
            <a:pPr marL="10066" marR="16609">
              <a:lnSpc>
                <a:spcPct val="125000"/>
              </a:lnSpc>
              <a:spcBef>
                <a:spcPts val="1664"/>
              </a:spcBef>
              <a:buClrTx/>
            </a:pPr>
            <a:r>
              <a:rPr sz="1664" kern="1200" spc="-16" dirty="0">
                <a:solidFill>
                  <a:prstClr val="black"/>
                </a:solidFill>
                <a:latin typeface="Trebuchet MS"/>
                <a:ea typeface="+mn-ea"/>
                <a:cs typeface="Trebuchet MS"/>
              </a:rPr>
              <a:t>While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this</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may</a:t>
            </a:r>
            <a:r>
              <a:rPr sz="1664" kern="1200" spc="-40"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seem</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like</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a:t>
            </a:r>
            <a:r>
              <a:rPr sz="1664" kern="1200" spc="-40"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odd</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way</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36"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data,</a:t>
            </a:r>
            <a:r>
              <a:rPr sz="1664" kern="1200" spc="-36"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it</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turns</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out</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there</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40" dirty="0">
                <a:solidFill>
                  <a:prstClr val="black"/>
                </a:solidFill>
                <a:latin typeface="Trebuchet MS"/>
                <a:ea typeface="+mn-ea"/>
                <a:cs typeface="Trebuchet MS"/>
              </a:rPr>
              <a:t> </a:t>
            </a:r>
            <a:r>
              <a:rPr sz="1664" kern="1200" spc="-55" dirty="0">
                <a:solidFill>
                  <a:prstClr val="black"/>
                </a:solidFill>
                <a:latin typeface="Trebuchet MS"/>
                <a:ea typeface="+mn-ea"/>
                <a:cs typeface="Trebuchet MS"/>
              </a:rPr>
              <a:t>many, </a:t>
            </a:r>
            <a:r>
              <a:rPr sz="1664" kern="1200" spc="-487"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many</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applications</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which</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this</a:t>
            </a:r>
            <a:r>
              <a:rPr sz="1664" kern="1200" spc="-4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most</a:t>
            </a:r>
            <a:r>
              <a:rPr sz="1664" kern="1200" spc="-40"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efficient</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way</a:t>
            </a:r>
            <a:r>
              <a:rPr sz="1664" kern="1200" spc="-40"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things</a:t>
            </a:r>
            <a:endParaRPr sz="1664" kern="1200">
              <a:solidFill>
                <a:prstClr val="black"/>
              </a:solidFill>
              <a:latin typeface="Trebuchet MS"/>
              <a:ea typeface="+mn-ea"/>
              <a:cs typeface="Trebuchet MS"/>
            </a:endParaRPr>
          </a:p>
          <a:p>
            <a:pPr marL="10066" marR="86064">
              <a:lnSpc>
                <a:spcPct val="125000"/>
              </a:lnSpc>
              <a:spcBef>
                <a:spcPts val="1668"/>
              </a:spcBef>
              <a:buClrTx/>
            </a:pPr>
            <a:r>
              <a:rPr sz="1664" kern="1200" spc="-55" dirty="0">
                <a:solidFill>
                  <a:prstClr val="black"/>
                </a:solidFill>
                <a:latin typeface="Trebuchet MS"/>
                <a:ea typeface="+mn-ea"/>
                <a:cs typeface="Trebuchet MS"/>
              </a:rPr>
              <a:t>We</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won't</a:t>
            </a:r>
            <a:r>
              <a:rPr sz="1664" kern="1200" spc="-36"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get</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into</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nitty</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gritty</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details</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dictionaries,</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but</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they</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workhorse </a:t>
            </a:r>
            <a:r>
              <a:rPr sz="1664" kern="1200" spc="-491"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 </a:t>
            </a:r>
            <a:r>
              <a:rPr sz="1664" kern="1200" spc="-8" dirty="0">
                <a:solidFill>
                  <a:prstClr val="black"/>
                </a:solidFill>
                <a:latin typeface="Trebuchet MS"/>
                <a:ea typeface="+mn-ea"/>
                <a:cs typeface="Trebuchet MS"/>
              </a:rPr>
              <a:t>computer </a:t>
            </a:r>
            <a:r>
              <a:rPr sz="1664" kern="1200" spc="-40" dirty="0">
                <a:solidFill>
                  <a:prstClr val="black"/>
                </a:solidFill>
                <a:latin typeface="Trebuchet MS"/>
                <a:ea typeface="+mn-ea"/>
                <a:cs typeface="Trebuchet MS"/>
              </a:rPr>
              <a:t>science, </a:t>
            </a:r>
            <a:r>
              <a:rPr sz="1664" kern="1200" spc="40" dirty="0">
                <a:solidFill>
                  <a:prstClr val="black"/>
                </a:solidFill>
                <a:latin typeface="Trebuchet MS"/>
                <a:ea typeface="+mn-ea"/>
                <a:cs typeface="Trebuchet MS"/>
              </a:rPr>
              <a:t>and </a:t>
            </a:r>
            <a:r>
              <a:rPr sz="1664" kern="1200" spc="20" dirty="0">
                <a:solidFill>
                  <a:prstClr val="black"/>
                </a:solidFill>
                <a:latin typeface="Trebuchet MS"/>
                <a:ea typeface="+mn-ea"/>
                <a:cs typeface="Trebuchet MS"/>
              </a:rPr>
              <a:t>you </a:t>
            </a:r>
            <a:r>
              <a:rPr sz="1664" kern="1200" spc="48" dirty="0">
                <a:solidFill>
                  <a:prstClr val="black"/>
                </a:solidFill>
                <a:latin typeface="Trebuchet MS"/>
                <a:ea typeface="+mn-ea"/>
                <a:cs typeface="Trebuchet MS"/>
              </a:rPr>
              <a:t>should </a:t>
            </a:r>
            <a:r>
              <a:rPr sz="1664" kern="1200" spc="-40" dirty="0">
                <a:solidFill>
                  <a:prstClr val="black"/>
                </a:solidFill>
                <a:latin typeface="Trebuchet MS"/>
                <a:ea typeface="+mn-ea"/>
                <a:cs typeface="Trebuchet MS"/>
              </a:rPr>
              <a:t>at </a:t>
            </a:r>
            <a:r>
              <a:rPr sz="1664" kern="1200" spc="-16" dirty="0">
                <a:solidFill>
                  <a:prstClr val="black"/>
                </a:solidFill>
                <a:latin typeface="Trebuchet MS"/>
                <a:ea typeface="+mn-ea"/>
                <a:cs typeface="Trebuchet MS"/>
              </a:rPr>
              <a:t>least </a:t>
            </a:r>
            <a:r>
              <a:rPr sz="1664" kern="1200" spc="4" dirty="0">
                <a:solidFill>
                  <a:prstClr val="black"/>
                </a:solidFill>
                <a:latin typeface="Trebuchet MS"/>
                <a:ea typeface="+mn-ea"/>
                <a:cs typeface="Trebuchet MS"/>
              </a:rPr>
              <a:t>know </a:t>
            </a:r>
            <a:r>
              <a:rPr sz="1664" kern="1200" spc="-24" dirty="0">
                <a:solidFill>
                  <a:prstClr val="black"/>
                </a:solidFill>
                <a:latin typeface="Trebuchet MS"/>
                <a:ea typeface="+mn-ea"/>
                <a:cs typeface="Trebuchet MS"/>
              </a:rPr>
              <a:t>what they </a:t>
            </a:r>
            <a:r>
              <a:rPr sz="1664" kern="1200" spc="-28" dirty="0">
                <a:solidFill>
                  <a:prstClr val="black"/>
                </a:solidFill>
                <a:latin typeface="Trebuchet MS"/>
                <a:ea typeface="+mn-ea"/>
                <a:cs typeface="Trebuchet MS"/>
              </a:rPr>
              <a:t>are </a:t>
            </a:r>
            <a:r>
              <a:rPr sz="1664" kern="1200" spc="40" dirty="0">
                <a:solidFill>
                  <a:prstClr val="black"/>
                </a:solidFill>
                <a:latin typeface="Trebuchet MS"/>
                <a:ea typeface="+mn-ea"/>
                <a:cs typeface="Trebuchet MS"/>
              </a:rPr>
              <a:t>and </a:t>
            </a:r>
            <a:r>
              <a:rPr sz="1664" kern="1200" spc="12" dirty="0">
                <a:solidFill>
                  <a:prstClr val="black"/>
                </a:solidFill>
                <a:latin typeface="Trebuchet MS"/>
                <a:ea typeface="+mn-ea"/>
                <a:cs typeface="Trebuchet MS"/>
              </a:rPr>
              <a:t>how </a:t>
            </a:r>
            <a:r>
              <a:rPr sz="1664" kern="1200" spc="-24" dirty="0">
                <a:solidFill>
                  <a:prstClr val="black"/>
                </a:solidFill>
                <a:latin typeface="Trebuchet MS"/>
                <a:ea typeface="+mn-ea"/>
                <a:cs typeface="Trebuchet MS"/>
              </a:rPr>
              <a:t>they </a:t>
            </a:r>
            <a:r>
              <a:rPr sz="1664" kern="1200" spc="-2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differ</a:t>
            </a:r>
            <a:r>
              <a:rPr sz="1664" kern="1200" spc="-44"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from</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tabular</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data</a:t>
            </a:r>
            <a:endParaRPr sz="1664" kern="1200">
              <a:solidFill>
                <a:prstClr val="black"/>
              </a:solidFill>
              <a:latin typeface="Trebuchet MS"/>
              <a:ea typeface="+mn-ea"/>
              <a:cs typeface="Trebuchet MS"/>
            </a:endParaRPr>
          </a:p>
          <a:p>
            <a:pPr marL="10066" marR="4026">
              <a:lnSpc>
                <a:spcPct val="125000"/>
              </a:lnSpc>
              <a:spcBef>
                <a:spcPts val="1664"/>
              </a:spcBef>
              <a:buClrTx/>
            </a:pPr>
            <a:r>
              <a:rPr sz="1664" kern="1200" spc="32" dirty="0">
                <a:solidFill>
                  <a:prstClr val="black"/>
                </a:solidFill>
                <a:latin typeface="Trebuchet MS"/>
                <a:ea typeface="+mn-ea"/>
                <a:cs typeface="Trebuchet MS"/>
              </a:rPr>
              <a:t>In</a:t>
            </a:r>
            <a:r>
              <a:rPr sz="1664" kern="1200" spc="-36" dirty="0">
                <a:solidFill>
                  <a:prstClr val="black"/>
                </a:solidFill>
                <a:latin typeface="Trebuchet MS"/>
                <a:ea typeface="+mn-ea"/>
                <a:cs typeface="Trebuchet MS"/>
              </a:rPr>
              <a:t> </a:t>
            </a:r>
            <a:r>
              <a:rPr sz="1664" kern="1200" spc="-103" dirty="0">
                <a:solidFill>
                  <a:prstClr val="black"/>
                </a:solidFill>
                <a:latin typeface="Trebuchet MS"/>
                <a:ea typeface="+mn-ea"/>
                <a:cs typeface="Trebuchet MS"/>
              </a:rPr>
              <a:t>fact,</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dictionaries</a:t>
            </a:r>
            <a:r>
              <a:rPr sz="1664" kern="1200" spc="-32"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often</a:t>
            </a:r>
            <a:r>
              <a:rPr sz="1664" kern="1200" spc="-36"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used</a:t>
            </a:r>
            <a:r>
              <a:rPr sz="1664" kern="1200" spc="-32" dirty="0">
                <a:solidFill>
                  <a:prstClr val="black"/>
                </a:solidFill>
                <a:latin typeface="Trebuchet MS"/>
                <a:ea typeface="+mn-ea"/>
                <a:cs typeface="Trebuchet MS"/>
              </a:rPr>
              <a:t> to</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multiple</a:t>
            </a:r>
            <a:r>
              <a:rPr sz="1664" kern="1200" spc="-32"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arrays</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one</a:t>
            </a:r>
            <a:r>
              <a:rPr sz="1664" kern="1200" spc="-32"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file</a:t>
            </a:r>
            <a:r>
              <a:rPr sz="1664" kern="1200" spc="-36" dirty="0">
                <a:solidFill>
                  <a:prstClr val="black"/>
                </a:solidFill>
                <a:latin typeface="Trebuchet MS"/>
                <a:ea typeface="+mn-ea"/>
                <a:cs typeface="Trebuchet MS"/>
              </a:rPr>
              <a:t> </a:t>
            </a:r>
            <a:r>
              <a:rPr sz="1664" kern="1200" spc="-135" dirty="0">
                <a:solidFill>
                  <a:prstClr val="black"/>
                </a:solidFill>
                <a:latin typeface="Trebuchet MS"/>
                <a:ea typeface="+mn-ea"/>
                <a:cs typeface="Trebuchet MS"/>
              </a:rPr>
              <a:t>(e.g.</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32"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Matlab </a:t>
            </a:r>
            <a:r>
              <a:rPr sz="1664" kern="1200" spc="-491"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other</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languages</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where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system</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can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multiple</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arrays</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at </a:t>
            </a:r>
            <a:r>
              <a:rPr sz="1664" kern="1200" spc="-12" dirty="0">
                <a:solidFill>
                  <a:prstClr val="black"/>
                </a:solidFill>
                <a:latin typeface="Trebuchet MS"/>
                <a:ea typeface="+mn-ea"/>
                <a:cs typeface="Trebuchet MS"/>
              </a:rPr>
              <a:t>once)</a:t>
            </a:r>
            <a:endParaRPr sz="1664" kern="1200">
              <a:solidFill>
                <a:prstClr val="black"/>
              </a:solidFill>
              <a:latin typeface="Trebuchet MS"/>
              <a:ea typeface="+mn-ea"/>
              <a:cs typeface="Trebuchet MS"/>
            </a:endParaRPr>
          </a:p>
        </p:txBody>
      </p:sp>
    </p:spTree>
    <p:extLst>
      <p:ext uri="{BB962C8B-B14F-4D97-AF65-F5344CB8AC3E}">
        <p14:creationId xmlns:p14="http://schemas.microsoft.com/office/powerpoint/2010/main" val="4264753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270" y="0"/>
            <a:ext cx="9129461" cy="5142493"/>
          </a:xfrm>
          <a:custGeom>
            <a:avLst/>
            <a:gdLst/>
            <a:ahLst/>
            <a:cxnLst/>
            <a:rect l="l" t="t" r="r" b="b"/>
            <a:pathLst>
              <a:path w="11518900" h="6488430">
                <a:moveTo>
                  <a:pt x="0" y="0"/>
                </a:moveTo>
                <a:lnTo>
                  <a:pt x="11518391" y="0"/>
                </a:lnTo>
                <a:lnTo>
                  <a:pt x="11518391" y="6488310"/>
                </a:lnTo>
                <a:lnTo>
                  <a:pt x="0" y="6488310"/>
                </a:lnTo>
                <a:lnTo>
                  <a:pt x="0" y="0"/>
                </a:lnTo>
                <a:close/>
              </a:path>
            </a:pathLst>
          </a:custGeom>
          <a:solidFill>
            <a:srgbClr val="FFFDD9"/>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 name="object 3"/>
          <p:cNvSpPr txBox="1">
            <a:spLocks noGrp="1"/>
          </p:cNvSpPr>
          <p:nvPr>
            <p:ph type="title"/>
          </p:nvPr>
        </p:nvSpPr>
        <p:spPr>
          <a:xfrm>
            <a:off x="420073" y="65015"/>
            <a:ext cx="5722154" cy="519767"/>
          </a:xfrm>
          <a:prstGeom prst="rect">
            <a:avLst/>
          </a:prstGeom>
        </p:spPr>
        <p:txBody>
          <a:bodyPr vert="horz" wrap="square" lIns="0" tIns="12582" rIns="0" bIns="0" rtlCol="0" anchor="ctr">
            <a:spAutoFit/>
          </a:bodyPr>
          <a:lstStyle/>
          <a:p>
            <a:pPr marL="10066">
              <a:lnSpc>
                <a:spcPct val="100000"/>
              </a:lnSpc>
              <a:spcBef>
                <a:spcPts val="99"/>
              </a:spcBef>
            </a:pPr>
            <a:r>
              <a:rPr spc="36" dirty="0"/>
              <a:t>Dictionaries</a:t>
            </a:r>
            <a:r>
              <a:rPr spc="-95" dirty="0"/>
              <a:t> </a:t>
            </a:r>
            <a:r>
              <a:rPr spc="-103" dirty="0"/>
              <a:t>(a.k.a</a:t>
            </a:r>
            <a:r>
              <a:rPr spc="-95" dirty="0"/>
              <a:t> </a:t>
            </a:r>
            <a:r>
              <a:rPr spc="99" dirty="0"/>
              <a:t>Hash</a:t>
            </a:r>
            <a:r>
              <a:rPr spc="-95" dirty="0"/>
              <a:t> </a:t>
            </a:r>
            <a:r>
              <a:rPr spc="16" dirty="0"/>
              <a:t>tables)</a:t>
            </a:r>
          </a:p>
        </p:txBody>
      </p:sp>
      <p:sp>
        <p:nvSpPr>
          <p:cNvPr id="38" name="object 38"/>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37</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4" name="object 4"/>
          <p:cNvPicPr/>
          <p:nvPr/>
        </p:nvPicPr>
        <p:blipFill>
          <a:blip r:embed="rId2" cstate="print"/>
          <a:stretch>
            <a:fillRect/>
          </a:stretch>
        </p:blipFill>
        <p:spPr>
          <a:xfrm>
            <a:off x="550959" y="959008"/>
            <a:ext cx="67961" cy="67961"/>
          </a:xfrm>
          <a:prstGeom prst="rect">
            <a:avLst/>
          </a:prstGeom>
        </p:spPr>
      </p:pic>
      <p:sp>
        <p:nvSpPr>
          <p:cNvPr id="5" name="object 5"/>
          <p:cNvSpPr txBox="1"/>
          <p:nvPr/>
        </p:nvSpPr>
        <p:spPr>
          <a:xfrm>
            <a:off x="722124" y="772243"/>
            <a:ext cx="7970915" cy="970620"/>
          </a:xfrm>
          <a:prstGeom prst="rect">
            <a:avLst/>
          </a:prstGeom>
        </p:spPr>
        <p:txBody>
          <a:bodyPr vert="horz" wrap="square" lIns="0" tIns="10066" rIns="0" bIns="0" rtlCol="0">
            <a:spAutoFit/>
          </a:bodyPr>
          <a:lstStyle/>
          <a:p>
            <a:pPr marL="10066" marR="4026">
              <a:lnSpc>
                <a:spcPct val="125000"/>
              </a:lnSpc>
              <a:spcBef>
                <a:spcPts val="79"/>
              </a:spcBef>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capability</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manipulate</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hash</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tables</a:t>
            </a:r>
            <a:r>
              <a:rPr sz="1664" kern="1200" spc="-40"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included</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almost</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every</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major</a:t>
            </a:r>
            <a:r>
              <a:rPr sz="1664" kern="1200" spc="-40"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scientific </a:t>
            </a:r>
            <a:r>
              <a:rPr sz="1664" kern="1200" spc="-487"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programming language (although </a:t>
            </a:r>
            <a:r>
              <a:rPr sz="1664" kern="1200" spc="-59" dirty="0">
                <a:solidFill>
                  <a:prstClr val="black"/>
                </a:solidFill>
                <a:latin typeface="Trebuchet MS"/>
                <a:ea typeface="+mn-ea"/>
                <a:cs typeface="Trebuchet MS"/>
              </a:rPr>
              <a:t>it </a:t>
            </a:r>
            <a:r>
              <a:rPr sz="1664" kern="1200" spc="36" dirty="0">
                <a:solidFill>
                  <a:prstClr val="black"/>
                </a:solidFill>
                <a:latin typeface="Trebuchet MS"/>
                <a:ea typeface="+mn-ea"/>
                <a:cs typeface="Trebuchet MS"/>
              </a:rPr>
              <a:t>is </a:t>
            </a:r>
            <a:r>
              <a:rPr sz="1664" kern="1200" spc="-12" dirty="0">
                <a:solidFill>
                  <a:prstClr val="black"/>
                </a:solidFill>
                <a:latin typeface="Trebuchet MS"/>
                <a:ea typeface="+mn-ea"/>
                <a:cs typeface="Trebuchet MS"/>
              </a:rPr>
              <a:t>quite </a:t>
            </a:r>
            <a:r>
              <a:rPr sz="1664" kern="1200" spc="-4" dirty="0">
                <a:solidFill>
                  <a:prstClr val="black"/>
                </a:solidFill>
                <a:latin typeface="Trebuchet MS"/>
                <a:ea typeface="+mn-ea"/>
                <a:cs typeface="Trebuchet MS"/>
              </a:rPr>
              <a:t>clunky </a:t>
            </a:r>
            <a:r>
              <a:rPr sz="1664" kern="1200" spc="16" dirty="0">
                <a:solidFill>
                  <a:prstClr val="black"/>
                </a:solidFill>
                <a:latin typeface="Trebuchet MS"/>
                <a:ea typeface="+mn-ea"/>
                <a:cs typeface="Trebuchet MS"/>
              </a:rPr>
              <a:t>in </a:t>
            </a:r>
            <a:r>
              <a:rPr sz="1664" kern="1200" spc="12" dirty="0">
                <a:solidFill>
                  <a:prstClr val="black"/>
                </a:solidFill>
                <a:latin typeface="Trebuchet MS"/>
                <a:ea typeface="+mn-ea"/>
                <a:cs typeface="Trebuchet MS"/>
              </a:rPr>
              <a:t>R </a:t>
            </a:r>
            <a:r>
              <a:rPr sz="1664" kern="1200" spc="-269" dirty="0">
                <a:solidFill>
                  <a:prstClr val="black"/>
                </a:solidFill>
                <a:latin typeface="Trebuchet MS"/>
                <a:ea typeface="+mn-ea"/>
                <a:cs typeface="Trebuchet MS"/>
              </a:rPr>
              <a:t>...</a:t>
            </a:r>
            <a:r>
              <a:rPr sz="1664" kern="1200" spc="-26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this </a:t>
            </a:r>
            <a:r>
              <a:rPr sz="1664" kern="1200" spc="36" dirty="0">
                <a:solidFill>
                  <a:prstClr val="black"/>
                </a:solidFill>
                <a:latin typeface="Trebuchet MS"/>
                <a:ea typeface="+mn-ea"/>
                <a:cs typeface="Trebuchet MS"/>
              </a:rPr>
              <a:t>is </a:t>
            </a:r>
            <a:r>
              <a:rPr sz="1664" kern="1200" spc="-28" dirty="0">
                <a:solidFill>
                  <a:prstClr val="black"/>
                </a:solidFill>
                <a:latin typeface="Trebuchet MS"/>
                <a:ea typeface="+mn-ea"/>
                <a:cs typeface="Trebuchet MS"/>
              </a:rPr>
              <a:t>why </a:t>
            </a:r>
            <a:r>
              <a:rPr sz="1664" kern="1200" spc="12" dirty="0">
                <a:solidFill>
                  <a:prstClr val="black"/>
                </a:solidFill>
                <a:latin typeface="Trebuchet MS"/>
                <a:ea typeface="+mn-ea"/>
                <a:cs typeface="Trebuchet MS"/>
              </a:rPr>
              <a:t>R </a:t>
            </a:r>
            <a:r>
              <a:rPr sz="1664" kern="1200" spc="36" dirty="0">
                <a:solidFill>
                  <a:prstClr val="black"/>
                </a:solidFill>
                <a:latin typeface="Trebuchet MS"/>
                <a:ea typeface="+mn-ea"/>
                <a:cs typeface="Trebuchet MS"/>
              </a:rPr>
              <a:t>is </a:t>
            </a:r>
            <a:r>
              <a:rPr sz="1664" kern="1200" spc="8" dirty="0">
                <a:solidFill>
                  <a:prstClr val="black"/>
                </a:solidFill>
                <a:latin typeface="Trebuchet MS"/>
                <a:ea typeface="+mn-ea"/>
                <a:cs typeface="Trebuchet MS"/>
              </a:rPr>
              <a:t>not </a:t>
            </a:r>
            <a:r>
              <a:rPr sz="1664" kern="1200" spc="12"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considered</a:t>
            </a:r>
            <a:r>
              <a:rPr sz="1664" kern="1200" spc="-40"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be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"general</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purpose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programming</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language"</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by</a:t>
            </a:r>
            <a:r>
              <a:rPr sz="1664" kern="1200" spc="-36"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some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people)</a:t>
            </a:r>
            <a:endParaRPr sz="1664" kern="1200">
              <a:solidFill>
                <a:prstClr val="black"/>
              </a:solidFill>
              <a:latin typeface="Trebuchet MS"/>
              <a:ea typeface="+mn-ea"/>
              <a:cs typeface="Trebuchet MS"/>
            </a:endParaRPr>
          </a:p>
        </p:txBody>
      </p:sp>
      <p:sp>
        <p:nvSpPr>
          <p:cNvPr id="6" name="object 6"/>
          <p:cNvSpPr txBox="1"/>
          <p:nvPr/>
        </p:nvSpPr>
        <p:spPr>
          <a:xfrm>
            <a:off x="1252785" y="2081630"/>
            <a:ext cx="469055" cy="315637"/>
          </a:xfrm>
          <a:prstGeom prst="rect">
            <a:avLst/>
          </a:prstGeom>
        </p:spPr>
        <p:txBody>
          <a:bodyPr vert="horz" wrap="square" lIns="0" tIns="9562" rIns="0" bIns="0" rtlCol="0">
            <a:spAutoFit/>
          </a:bodyPr>
          <a:lstStyle/>
          <a:p>
            <a:pPr marL="10066" marR="4026" indent="98647">
              <a:lnSpc>
                <a:spcPct val="113700"/>
              </a:lnSpc>
              <a:spcBef>
                <a:spcPts val="75"/>
              </a:spcBef>
              <a:buClrTx/>
            </a:pPr>
            <a:r>
              <a:rPr sz="872" b="1" kern="1200" spc="8" dirty="0">
                <a:solidFill>
                  <a:prstClr val="black"/>
                </a:solidFill>
                <a:latin typeface="Malgun Gothic"/>
                <a:ea typeface="+mn-ea"/>
                <a:cs typeface="Malgun Gothic"/>
              </a:rPr>
              <a:t>hash </a:t>
            </a:r>
            <a:r>
              <a:rPr sz="872" b="1" kern="1200" spc="12" dirty="0">
                <a:solidFill>
                  <a:prstClr val="black"/>
                </a:solidFill>
                <a:latin typeface="Malgun Gothic"/>
                <a:ea typeface="+mn-ea"/>
                <a:cs typeface="Malgun Gothic"/>
              </a:rPr>
              <a:t> </a:t>
            </a:r>
            <a:r>
              <a:rPr sz="872" b="1" kern="1200" spc="8" dirty="0">
                <a:solidFill>
                  <a:prstClr val="black"/>
                </a:solidFill>
                <a:latin typeface="Malgun Gothic"/>
                <a:ea typeface="+mn-ea"/>
                <a:cs typeface="Malgun Gothic"/>
              </a:rPr>
              <a:t>function</a:t>
            </a:r>
            <a:endParaRPr sz="872" kern="1200">
              <a:solidFill>
                <a:prstClr val="black"/>
              </a:solidFill>
              <a:latin typeface="Malgun Gothic"/>
              <a:ea typeface="+mn-ea"/>
              <a:cs typeface="Malgun Gothic"/>
            </a:endParaRPr>
          </a:p>
        </p:txBody>
      </p:sp>
      <p:grpSp>
        <p:nvGrpSpPr>
          <p:cNvPr id="7" name="object 7"/>
          <p:cNvGrpSpPr/>
          <p:nvPr/>
        </p:nvGrpSpPr>
        <p:grpSpPr>
          <a:xfrm>
            <a:off x="1219246" y="2446605"/>
            <a:ext cx="649732" cy="1208370"/>
            <a:chOff x="1529185" y="3086950"/>
            <a:chExt cx="819785" cy="1524635"/>
          </a:xfrm>
        </p:grpSpPr>
        <p:sp>
          <p:nvSpPr>
            <p:cNvPr id="8" name="object 8"/>
            <p:cNvSpPr/>
            <p:nvPr/>
          </p:nvSpPr>
          <p:spPr>
            <a:xfrm>
              <a:off x="1581585" y="3086950"/>
              <a:ext cx="572135" cy="1524635"/>
            </a:xfrm>
            <a:custGeom>
              <a:avLst/>
              <a:gdLst/>
              <a:ahLst/>
              <a:cxnLst/>
              <a:rect l="l" t="t" r="r" b="b"/>
              <a:pathLst>
                <a:path w="572135" h="1524635">
                  <a:moveTo>
                    <a:pt x="571657" y="1524420"/>
                  </a:moveTo>
                  <a:lnTo>
                    <a:pt x="0" y="1524420"/>
                  </a:lnTo>
                  <a:lnTo>
                    <a:pt x="0" y="0"/>
                  </a:lnTo>
                  <a:lnTo>
                    <a:pt x="571657" y="0"/>
                  </a:lnTo>
                  <a:lnTo>
                    <a:pt x="571657" y="1524420"/>
                  </a:lnTo>
                  <a:close/>
                </a:path>
              </a:pathLst>
            </a:custGeom>
            <a:solidFill>
              <a:srgbClr val="AAEDCC"/>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9" name="object 9"/>
            <p:cNvSpPr/>
            <p:nvPr/>
          </p:nvSpPr>
          <p:spPr>
            <a:xfrm>
              <a:off x="1533947" y="3468055"/>
              <a:ext cx="95885" cy="0"/>
            </a:xfrm>
            <a:custGeom>
              <a:avLst/>
              <a:gdLst/>
              <a:ahLst/>
              <a:cxnLst/>
              <a:rect l="l" t="t" r="r" b="b"/>
              <a:pathLst>
                <a:path w="95885">
                  <a:moveTo>
                    <a:pt x="0" y="0"/>
                  </a:moveTo>
                  <a:lnTo>
                    <a:pt x="95276" y="0"/>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0" name="object 10"/>
            <p:cNvSpPr/>
            <p:nvPr/>
          </p:nvSpPr>
          <p:spPr>
            <a:xfrm>
              <a:off x="1629223" y="3468055"/>
              <a:ext cx="476884" cy="95885"/>
            </a:xfrm>
            <a:custGeom>
              <a:avLst/>
              <a:gdLst/>
              <a:ahLst/>
              <a:cxnLst/>
              <a:rect l="l" t="t" r="r" b="b"/>
              <a:pathLst>
                <a:path w="476885" h="95885">
                  <a:moveTo>
                    <a:pt x="476381" y="95276"/>
                  </a:moveTo>
                  <a:lnTo>
                    <a:pt x="0" y="0"/>
                  </a:lnTo>
                </a:path>
              </a:pathLst>
            </a:custGeom>
            <a:solidFill>
              <a:srgbClr val="000000"/>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1" name="object 11"/>
            <p:cNvSpPr/>
            <p:nvPr/>
          </p:nvSpPr>
          <p:spPr>
            <a:xfrm>
              <a:off x="1629223" y="3468055"/>
              <a:ext cx="715010" cy="95885"/>
            </a:xfrm>
            <a:custGeom>
              <a:avLst/>
              <a:gdLst/>
              <a:ahLst/>
              <a:cxnLst/>
              <a:rect l="l" t="t" r="r" b="b"/>
              <a:pathLst>
                <a:path w="715010" h="95885">
                  <a:moveTo>
                    <a:pt x="0" y="0"/>
                  </a:moveTo>
                  <a:lnTo>
                    <a:pt x="476381" y="95276"/>
                  </a:lnTo>
                  <a:lnTo>
                    <a:pt x="714571" y="95276"/>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12" name="object 12"/>
            <p:cNvPicPr/>
            <p:nvPr/>
          </p:nvPicPr>
          <p:blipFill>
            <a:blip r:embed="rId3" cstate="print"/>
            <a:stretch>
              <a:fillRect/>
            </a:stretch>
          </p:blipFill>
          <p:spPr>
            <a:xfrm>
              <a:off x="2224700" y="3529985"/>
              <a:ext cx="123859" cy="66693"/>
            </a:xfrm>
            <a:prstGeom prst="rect">
              <a:avLst/>
            </a:prstGeom>
          </p:spPr>
        </p:pic>
        <p:sp>
          <p:nvSpPr>
            <p:cNvPr id="13" name="object 13"/>
            <p:cNvSpPr/>
            <p:nvPr/>
          </p:nvSpPr>
          <p:spPr>
            <a:xfrm>
              <a:off x="1533947" y="3849160"/>
              <a:ext cx="95885" cy="0"/>
            </a:xfrm>
            <a:custGeom>
              <a:avLst/>
              <a:gdLst/>
              <a:ahLst/>
              <a:cxnLst/>
              <a:rect l="l" t="t" r="r" b="b"/>
              <a:pathLst>
                <a:path w="95885">
                  <a:moveTo>
                    <a:pt x="0" y="0"/>
                  </a:moveTo>
                  <a:lnTo>
                    <a:pt x="95276" y="0"/>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4" name="object 14"/>
            <p:cNvSpPr/>
            <p:nvPr/>
          </p:nvSpPr>
          <p:spPr>
            <a:xfrm>
              <a:off x="1629223" y="3372779"/>
              <a:ext cx="476884" cy="476884"/>
            </a:xfrm>
            <a:custGeom>
              <a:avLst/>
              <a:gdLst/>
              <a:ahLst/>
              <a:cxnLst/>
              <a:rect l="l" t="t" r="r" b="b"/>
              <a:pathLst>
                <a:path w="476885" h="476885">
                  <a:moveTo>
                    <a:pt x="0" y="476381"/>
                  </a:moveTo>
                  <a:lnTo>
                    <a:pt x="476381" y="0"/>
                  </a:lnTo>
                </a:path>
              </a:pathLst>
            </a:custGeom>
            <a:solidFill>
              <a:srgbClr val="000000"/>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5" name="object 15"/>
            <p:cNvSpPr/>
            <p:nvPr/>
          </p:nvSpPr>
          <p:spPr>
            <a:xfrm>
              <a:off x="1629223" y="3372779"/>
              <a:ext cx="715010" cy="476884"/>
            </a:xfrm>
            <a:custGeom>
              <a:avLst/>
              <a:gdLst/>
              <a:ahLst/>
              <a:cxnLst/>
              <a:rect l="l" t="t" r="r" b="b"/>
              <a:pathLst>
                <a:path w="715010" h="476885">
                  <a:moveTo>
                    <a:pt x="0" y="476381"/>
                  </a:moveTo>
                  <a:lnTo>
                    <a:pt x="476381" y="0"/>
                  </a:lnTo>
                  <a:lnTo>
                    <a:pt x="714571" y="0"/>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16" name="object 16"/>
            <p:cNvPicPr/>
            <p:nvPr/>
          </p:nvPicPr>
          <p:blipFill>
            <a:blip r:embed="rId3" cstate="print"/>
            <a:stretch>
              <a:fillRect/>
            </a:stretch>
          </p:blipFill>
          <p:spPr>
            <a:xfrm>
              <a:off x="2224700" y="3339432"/>
              <a:ext cx="123859" cy="66693"/>
            </a:xfrm>
            <a:prstGeom prst="rect">
              <a:avLst/>
            </a:prstGeom>
          </p:spPr>
        </p:pic>
        <p:sp>
          <p:nvSpPr>
            <p:cNvPr id="17" name="object 17"/>
            <p:cNvSpPr/>
            <p:nvPr/>
          </p:nvSpPr>
          <p:spPr>
            <a:xfrm>
              <a:off x="1533947" y="4230265"/>
              <a:ext cx="95885" cy="0"/>
            </a:xfrm>
            <a:custGeom>
              <a:avLst/>
              <a:gdLst/>
              <a:ahLst/>
              <a:cxnLst/>
              <a:rect l="l" t="t" r="r" b="b"/>
              <a:pathLst>
                <a:path w="95885">
                  <a:moveTo>
                    <a:pt x="0" y="0"/>
                  </a:moveTo>
                  <a:lnTo>
                    <a:pt x="95276" y="0"/>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8" name="object 18"/>
            <p:cNvSpPr/>
            <p:nvPr/>
          </p:nvSpPr>
          <p:spPr>
            <a:xfrm>
              <a:off x="1629223" y="4230265"/>
              <a:ext cx="476884" cy="95885"/>
            </a:xfrm>
            <a:custGeom>
              <a:avLst/>
              <a:gdLst/>
              <a:ahLst/>
              <a:cxnLst/>
              <a:rect l="l" t="t" r="r" b="b"/>
              <a:pathLst>
                <a:path w="476885" h="95885">
                  <a:moveTo>
                    <a:pt x="476381" y="95276"/>
                  </a:moveTo>
                  <a:lnTo>
                    <a:pt x="0" y="0"/>
                  </a:lnTo>
                </a:path>
              </a:pathLst>
            </a:custGeom>
            <a:solidFill>
              <a:srgbClr val="000000"/>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19" name="object 19"/>
            <p:cNvSpPr/>
            <p:nvPr/>
          </p:nvSpPr>
          <p:spPr>
            <a:xfrm>
              <a:off x="1629223" y="4230265"/>
              <a:ext cx="715010" cy="95885"/>
            </a:xfrm>
            <a:custGeom>
              <a:avLst/>
              <a:gdLst/>
              <a:ahLst/>
              <a:cxnLst/>
              <a:rect l="l" t="t" r="r" b="b"/>
              <a:pathLst>
                <a:path w="715010" h="95885">
                  <a:moveTo>
                    <a:pt x="0" y="0"/>
                  </a:moveTo>
                  <a:lnTo>
                    <a:pt x="476381" y="95276"/>
                  </a:lnTo>
                  <a:lnTo>
                    <a:pt x="714571" y="95276"/>
                  </a:lnTo>
                </a:path>
              </a:pathLst>
            </a:custGeom>
            <a:ln w="9527">
              <a:solidFill>
                <a:srgbClr val="000000"/>
              </a:solidFill>
            </a:ln>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pic>
          <p:nvPicPr>
            <p:cNvPr id="20" name="object 20"/>
            <p:cNvPicPr/>
            <p:nvPr/>
          </p:nvPicPr>
          <p:blipFill>
            <a:blip r:embed="rId3" cstate="print"/>
            <a:stretch>
              <a:fillRect/>
            </a:stretch>
          </p:blipFill>
          <p:spPr>
            <a:xfrm>
              <a:off x="2224700" y="4292194"/>
              <a:ext cx="123859" cy="66693"/>
            </a:xfrm>
            <a:prstGeom prst="rect">
              <a:avLst/>
            </a:prstGeom>
          </p:spPr>
        </p:pic>
      </p:grpSp>
      <p:sp>
        <p:nvSpPr>
          <p:cNvPr id="21" name="object 21"/>
          <p:cNvSpPr txBox="1"/>
          <p:nvPr/>
        </p:nvSpPr>
        <p:spPr>
          <a:xfrm>
            <a:off x="716316" y="2247758"/>
            <a:ext cx="258685" cy="146909"/>
          </a:xfrm>
          <a:prstGeom prst="rect">
            <a:avLst/>
          </a:prstGeom>
        </p:spPr>
        <p:txBody>
          <a:bodyPr vert="horz" wrap="square" lIns="0" tIns="12582" rIns="0" bIns="0" rtlCol="0">
            <a:spAutoFit/>
          </a:bodyPr>
          <a:lstStyle/>
          <a:p>
            <a:pPr marL="10066">
              <a:spcBef>
                <a:spcPts val="99"/>
              </a:spcBef>
              <a:buClrTx/>
            </a:pPr>
            <a:r>
              <a:rPr sz="872" b="1" kern="1200" spc="8" dirty="0">
                <a:solidFill>
                  <a:prstClr val="black"/>
                </a:solidFill>
                <a:latin typeface="Malgun Gothic"/>
                <a:ea typeface="+mn-ea"/>
                <a:cs typeface="Malgun Gothic"/>
              </a:rPr>
              <a:t>keys</a:t>
            </a:r>
            <a:endParaRPr sz="872" kern="1200">
              <a:solidFill>
                <a:prstClr val="black"/>
              </a:solidFill>
              <a:latin typeface="Malgun Gothic"/>
              <a:ea typeface="+mn-ea"/>
              <a:cs typeface="Malgun Gothic"/>
            </a:endParaRPr>
          </a:p>
        </p:txBody>
      </p:sp>
      <p:sp>
        <p:nvSpPr>
          <p:cNvPr id="22" name="object 22"/>
          <p:cNvSpPr txBox="1"/>
          <p:nvPr/>
        </p:nvSpPr>
        <p:spPr>
          <a:xfrm>
            <a:off x="505652" y="2673142"/>
            <a:ext cx="679928" cy="124955"/>
          </a:xfrm>
          <a:prstGeom prst="rect">
            <a:avLst/>
          </a:prstGeom>
          <a:solidFill>
            <a:srgbClr val="00FFFF"/>
          </a:solidFill>
        </p:spPr>
        <p:txBody>
          <a:bodyPr vert="horz" wrap="square" lIns="0" tIns="15098" rIns="0" bIns="0" rtlCol="0">
            <a:spAutoFit/>
          </a:bodyPr>
          <a:lstStyle/>
          <a:p>
            <a:pPr marL="110223">
              <a:spcBef>
                <a:spcPts val="119"/>
              </a:spcBef>
              <a:buClrTx/>
            </a:pPr>
            <a:r>
              <a:rPr sz="713" kern="1200" dirty="0">
                <a:solidFill>
                  <a:prstClr val="black"/>
                </a:solidFill>
                <a:latin typeface="Malgun Gothic"/>
                <a:ea typeface="+mn-ea"/>
                <a:cs typeface="Malgun Gothic"/>
              </a:rPr>
              <a:t>John</a:t>
            </a:r>
            <a:r>
              <a:rPr sz="713" kern="1200" spc="-44" dirty="0">
                <a:solidFill>
                  <a:prstClr val="black"/>
                </a:solidFill>
                <a:latin typeface="Malgun Gothic"/>
                <a:ea typeface="+mn-ea"/>
                <a:cs typeface="Malgun Gothic"/>
              </a:rPr>
              <a:t> </a:t>
            </a:r>
            <a:r>
              <a:rPr sz="713" kern="1200" dirty="0">
                <a:solidFill>
                  <a:prstClr val="black"/>
                </a:solidFill>
                <a:latin typeface="Malgun Gothic"/>
                <a:ea typeface="+mn-ea"/>
                <a:cs typeface="Malgun Gothic"/>
              </a:rPr>
              <a:t>Smith</a:t>
            </a:r>
            <a:endParaRPr sz="713" kern="1200">
              <a:solidFill>
                <a:prstClr val="black"/>
              </a:solidFill>
              <a:latin typeface="Malgun Gothic"/>
              <a:ea typeface="+mn-ea"/>
              <a:cs typeface="Malgun Gothic"/>
            </a:endParaRPr>
          </a:p>
        </p:txBody>
      </p:sp>
      <p:sp>
        <p:nvSpPr>
          <p:cNvPr id="23" name="object 23"/>
          <p:cNvSpPr txBox="1"/>
          <p:nvPr/>
        </p:nvSpPr>
        <p:spPr>
          <a:xfrm>
            <a:off x="505652" y="2975192"/>
            <a:ext cx="679928" cy="124955"/>
          </a:xfrm>
          <a:prstGeom prst="rect">
            <a:avLst/>
          </a:prstGeom>
          <a:solidFill>
            <a:srgbClr val="00FFFF"/>
          </a:solidFill>
        </p:spPr>
        <p:txBody>
          <a:bodyPr vert="horz" wrap="square" lIns="0" tIns="15098" rIns="0" bIns="0" rtlCol="0">
            <a:spAutoFit/>
          </a:bodyPr>
          <a:lstStyle/>
          <a:p>
            <a:pPr marL="129852">
              <a:spcBef>
                <a:spcPts val="119"/>
              </a:spcBef>
              <a:buClrTx/>
            </a:pPr>
            <a:r>
              <a:rPr sz="713" kern="1200" dirty="0">
                <a:solidFill>
                  <a:prstClr val="black"/>
                </a:solidFill>
                <a:latin typeface="Malgun Gothic"/>
                <a:ea typeface="+mn-ea"/>
                <a:cs typeface="Malgun Gothic"/>
              </a:rPr>
              <a:t>Lisa</a:t>
            </a:r>
            <a:r>
              <a:rPr sz="713" kern="1200" spc="-44" dirty="0">
                <a:solidFill>
                  <a:prstClr val="black"/>
                </a:solidFill>
                <a:latin typeface="Malgun Gothic"/>
                <a:ea typeface="+mn-ea"/>
                <a:cs typeface="Malgun Gothic"/>
              </a:rPr>
              <a:t> </a:t>
            </a:r>
            <a:r>
              <a:rPr sz="713" kern="1200" dirty="0">
                <a:solidFill>
                  <a:prstClr val="black"/>
                </a:solidFill>
                <a:latin typeface="Malgun Gothic"/>
                <a:ea typeface="+mn-ea"/>
                <a:cs typeface="Malgun Gothic"/>
              </a:rPr>
              <a:t>Smith</a:t>
            </a:r>
            <a:endParaRPr sz="713" kern="1200">
              <a:solidFill>
                <a:prstClr val="black"/>
              </a:solidFill>
              <a:latin typeface="Malgun Gothic"/>
              <a:ea typeface="+mn-ea"/>
              <a:cs typeface="Malgun Gothic"/>
            </a:endParaRPr>
          </a:p>
        </p:txBody>
      </p:sp>
      <p:sp>
        <p:nvSpPr>
          <p:cNvPr id="24" name="object 24"/>
          <p:cNvSpPr txBox="1"/>
          <p:nvPr/>
        </p:nvSpPr>
        <p:spPr>
          <a:xfrm>
            <a:off x="505652" y="3277242"/>
            <a:ext cx="679928" cy="124955"/>
          </a:xfrm>
          <a:prstGeom prst="rect">
            <a:avLst/>
          </a:prstGeom>
          <a:solidFill>
            <a:srgbClr val="00FFFF"/>
          </a:solidFill>
        </p:spPr>
        <p:txBody>
          <a:bodyPr vert="horz" wrap="square" lIns="0" tIns="15098" rIns="0" bIns="0" rtlCol="0">
            <a:spAutoFit/>
          </a:bodyPr>
          <a:lstStyle/>
          <a:p>
            <a:pPr marL="101667">
              <a:spcBef>
                <a:spcPts val="119"/>
              </a:spcBef>
              <a:buClrTx/>
            </a:pPr>
            <a:r>
              <a:rPr sz="713" kern="1200" dirty="0">
                <a:solidFill>
                  <a:prstClr val="black"/>
                </a:solidFill>
                <a:latin typeface="Malgun Gothic"/>
                <a:ea typeface="+mn-ea"/>
                <a:cs typeface="Malgun Gothic"/>
              </a:rPr>
              <a:t>Sandra</a:t>
            </a:r>
            <a:r>
              <a:rPr sz="713" kern="1200" spc="-44" dirty="0">
                <a:solidFill>
                  <a:prstClr val="black"/>
                </a:solidFill>
                <a:latin typeface="Malgun Gothic"/>
                <a:ea typeface="+mn-ea"/>
                <a:cs typeface="Malgun Gothic"/>
              </a:rPr>
              <a:t> </a:t>
            </a:r>
            <a:r>
              <a:rPr sz="713" kern="1200" dirty="0">
                <a:solidFill>
                  <a:prstClr val="black"/>
                </a:solidFill>
                <a:latin typeface="Malgun Gothic"/>
                <a:ea typeface="+mn-ea"/>
                <a:cs typeface="Malgun Gothic"/>
              </a:rPr>
              <a:t>Dee</a:t>
            </a:r>
            <a:endParaRPr sz="713" kern="1200">
              <a:solidFill>
                <a:prstClr val="black"/>
              </a:solidFill>
              <a:latin typeface="Malgun Gothic"/>
              <a:ea typeface="+mn-ea"/>
              <a:cs typeface="Malgun Gothic"/>
            </a:endParaRPr>
          </a:p>
        </p:txBody>
      </p:sp>
      <p:sp>
        <p:nvSpPr>
          <p:cNvPr id="25" name="object 25"/>
          <p:cNvSpPr txBox="1"/>
          <p:nvPr/>
        </p:nvSpPr>
        <p:spPr>
          <a:xfrm>
            <a:off x="2175362" y="2247758"/>
            <a:ext cx="436342" cy="146909"/>
          </a:xfrm>
          <a:prstGeom prst="rect">
            <a:avLst/>
          </a:prstGeom>
        </p:spPr>
        <p:txBody>
          <a:bodyPr vert="horz" wrap="square" lIns="0" tIns="12582" rIns="0" bIns="0" rtlCol="0">
            <a:spAutoFit/>
          </a:bodyPr>
          <a:lstStyle/>
          <a:p>
            <a:pPr marL="10066">
              <a:spcBef>
                <a:spcPts val="99"/>
              </a:spcBef>
              <a:buClrTx/>
            </a:pPr>
            <a:r>
              <a:rPr sz="872" b="1" kern="1200" spc="8" dirty="0">
                <a:solidFill>
                  <a:prstClr val="black"/>
                </a:solidFill>
                <a:latin typeface="Malgun Gothic"/>
                <a:ea typeface="+mn-ea"/>
                <a:cs typeface="Malgun Gothic"/>
              </a:rPr>
              <a:t>buckets</a:t>
            </a:r>
            <a:endParaRPr sz="872" kern="1200">
              <a:solidFill>
                <a:prstClr val="black"/>
              </a:solidFill>
              <a:latin typeface="Malgun Gothic"/>
              <a:ea typeface="+mn-ea"/>
              <a:cs typeface="Malgun Gothic"/>
            </a:endParaRPr>
          </a:p>
        </p:txBody>
      </p:sp>
      <p:sp>
        <p:nvSpPr>
          <p:cNvPr id="26" name="object 26"/>
          <p:cNvSpPr/>
          <p:nvPr/>
        </p:nvSpPr>
        <p:spPr>
          <a:xfrm>
            <a:off x="1887531" y="2454156"/>
            <a:ext cx="181683" cy="136388"/>
          </a:xfrm>
          <a:custGeom>
            <a:avLst/>
            <a:gdLst/>
            <a:ahLst/>
            <a:cxnLst/>
            <a:rect l="l" t="t" r="r" b="b"/>
            <a:pathLst>
              <a:path w="229235" h="172085">
                <a:moveTo>
                  <a:pt x="228663" y="171497"/>
                </a:moveTo>
                <a:lnTo>
                  <a:pt x="0" y="171497"/>
                </a:lnTo>
                <a:lnTo>
                  <a:pt x="0" y="0"/>
                </a:lnTo>
                <a:lnTo>
                  <a:pt x="228663" y="0"/>
                </a:lnTo>
                <a:lnTo>
                  <a:pt x="228663" y="171497"/>
                </a:lnTo>
                <a:close/>
              </a:path>
            </a:pathLst>
          </a:custGeom>
          <a:solidFill>
            <a:srgbClr val="DDEDDD"/>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aphicFrame>
        <p:nvGraphicFramePr>
          <p:cNvPr id="27" name="object 27"/>
          <p:cNvGraphicFramePr>
            <a:graphicFrameLocks noGrp="1"/>
          </p:cNvGraphicFramePr>
          <p:nvPr/>
        </p:nvGraphicFramePr>
        <p:xfrm>
          <a:off x="1887530" y="2442829"/>
          <a:ext cx="807761" cy="604098"/>
        </p:xfrm>
        <a:graphic>
          <a:graphicData uri="http://schemas.openxmlformats.org/drawingml/2006/table">
            <a:tbl>
              <a:tblPr firstRow="1" bandRow="1">
                <a:tableStyleId>{2D5ABB26-0587-4C30-8999-92F81FD0307C}</a:tableStyleId>
              </a:tblPr>
              <a:tblGrid>
                <a:gridCol w="203828"/>
                <a:gridCol w="603933"/>
              </a:tblGrid>
              <a:tr h="151025">
                <a:tc rowSpan="4">
                  <a:txBody>
                    <a:bodyPr/>
                    <a:lstStyle/>
                    <a:p>
                      <a:pPr marL="50800">
                        <a:lnSpc>
                          <a:spcPct val="100000"/>
                        </a:lnSpc>
                        <a:spcBef>
                          <a:spcPts val="150"/>
                        </a:spcBef>
                      </a:pPr>
                      <a:r>
                        <a:rPr sz="700" dirty="0">
                          <a:latin typeface="Malgun Gothic"/>
                          <a:cs typeface="Malgun Gothic"/>
                        </a:rPr>
                        <a:t>00</a:t>
                      </a:r>
                      <a:endParaRPr sz="700">
                        <a:latin typeface="Malgun Gothic"/>
                        <a:cs typeface="Malgun Gothic"/>
                      </a:endParaRPr>
                    </a:p>
                    <a:p>
                      <a:pPr marL="50800">
                        <a:lnSpc>
                          <a:spcPct val="100000"/>
                        </a:lnSpc>
                        <a:spcBef>
                          <a:spcPts val="420"/>
                        </a:spcBef>
                      </a:pPr>
                      <a:r>
                        <a:rPr sz="700" dirty="0">
                          <a:latin typeface="Malgun Gothic"/>
                          <a:cs typeface="Malgun Gothic"/>
                        </a:rPr>
                        <a:t>01</a:t>
                      </a:r>
                      <a:endParaRPr sz="700">
                        <a:latin typeface="Malgun Gothic"/>
                        <a:cs typeface="Malgun Gothic"/>
                      </a:endParaRPr>
                    </a:p>
                    <a:p>
                      <a:pPr marL="50800">
                        <a:lnSpc>
                          <a:spcPct val="100000"/>
                        </a:lnSpc>
                        <a:spcBef>
                          <a:spcPts val="420"/>
                        </a:spcBef>
                      </a:pPr>
                      <a:r>
                        <a:rPr sz="700" dirty="0">
                          <a:latin typeface="Malgun Gothic"/>
                          <a:cs typeface="Malgun Gothic"/>
                        </a:rPr>
                        <a:t>02</a:t>
                      </a:r>
                      <a:endParaRPr sz="700">
                        <a:latin typeface="Malgun Gothic"/>
                        <a:cs typeface="Malgun Gothic"/>
                      </a:endParaRPr>
                    </a:p>
                    <a:p>
                      <a:pPr marL="50800">
                        <a:lnSpc>
                          <a:spcPct val="100000"/>
                        </a:lnSpc>
                        <a:spcBef>
                          <a:spcPts val="420"/>
                        </a:spcBef>
                      </a:pPr>
                      <a:r>
                        <a:rPr sz="700" dirty="0">
                          <a:latin typeface="Malgun Gothic"/>
                          <a:cs typeface="Malgun Gothic"/>
                        </a:rPr>
                        <a:t>03</a:t>
                      </a:r>
                      <a:endParaRPr sz="700">
                        <a:latin typeface="Malgun Gothic"/>
                        <a:cs typeface="Malgun Gothic"/>
                      </a:endParaRPr>
                    </a:p>
                  </a:txBody>
                  <a:tcPr marL="0" marR="0" marT="15098" marB="0">
                    <a:lnR w="12700">
                      <a:solidFill>
                        <a:srgbClr val="000000"/>
                      </a:solidFill>
                      <a:prstDash val="solid"/>
                    </a:lnR>
                    <a:solidFill>
                      <a:srgbClr val="A7A7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EDDD"/>
                    </a:solidFill>
                  </a:tcPr>
                </a:tc>
              </a:tr>
              <a:tr h="151025">
                <a:tc vMerge="1">
                  <a:txBody>
                    <a:bodyPr/>
                    <a:lstStyle/>
                    <a:p>
                      <a:endParaRPr/>
                    </a:p>
                  </a:txBody>
                  <a:tcPr marL="0" marR="0" marT="19050" marB="0">
                    <a:lnR w="12700">
                      <a:solidFill>
                        <a:srgbClr val="000000"/>
                      </a:solidFill>
                      <a:prstDash val="solid"/>
                    </a:lnR>
                    <a:solidFill>
                      <a:srgbClr val="A7A7FF"/>
                    </a:solidFill>
                  </a:tcPr>
                </a:tc>
                <a:tc>
                  <a:txBody>
                    <a:bodyPr/>
                    <a:lstStyle/>
                    <a:p>
                      <a:pPr marL="137160">
                        <a:lnSpc>
                          <a:spcPct val="100000"/>
                        </a:lnSpc>
                        <a:spcBef>
                          <a:spcPts val="150"/>
                        </a:spcBef>
                      </a:pPr>
                      <a:r>
                        <a:rPr sz="700" dirty="0">
                          <a:latin typeface="Malgun Gothic"/>
                          <a:cs typeface="Malgun Gothic"/>
                        </a:rPr>
                        <a:t>521-8976</a:t>
                      </a:r>
                      <a:endParaRPr sz="700">
                        <a:latin typeface="Malgun Gothic"/>
                        <a:cs typeface="Malgun Gothic"/>
                      </a:endParaRPr>
                    </a:p>
                  </a:txBody>
                  <a:tcPr marL="0" marR="0" marT="1509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CFF9C"/>
                    </a:solidFill>
                  </a:tcPr>
                </a:tc>
              </a:tr>
              <a:tr h="151025">
                <a:tc vMerge="1">
                  <a:txBody>
                    <a:bodyPr/>
                    <a:lstStyle/>
                    <a:p>
                      <a:endParaRPr/>
                    </a:p>
                  </a:txBody>
                  <a:tcPr marL="0" marR="0" marT="19050" marB="0">
                    <a:lnR w="12700">
                      <a:solidFill>
                        <a:srgbClr val="000000"/>
                      </a:solidFill>
                      <a:prstDash val="solid"/>
                    </a:lnR>
                    <a:solidFill>
                      <a:srgbClr val="A7A7FF"/>
                    </a:solidFill>
                  </a:tcPr>
                </a:tc>
                <a:tc>
                  <a:txBody>
                    <a:bodyPr/>
                    <a:lstStyle/>
                    <a:p>
                      <a:pPr marL="137160">
                        <a:lnSpc>
                          <a:spcPct val="100000"/>
                        </a:lnSpc>
                        <a:spcBef>
                          <a:spcPts val="150"/>
                        </a:spcBef>
                      </a:pPr>
                      <a:r>
                        <a:rPr sz="700" dirty="0">
                          <a:latin typeface="Malgun Gothic"/>
                          <a:cs typeface="Malgun Gothic"/>
                        </a:rPr>
                        <a:t>521-1234</a:t>
                      </a:r>
                      <a:endParaRPr sz="700">
                        <a:latin typeface="Malgun Gothic"/>
                        <a:cs typeface="Malgun Gothic"/>
                      </a:endParaRPr>
                    </a:p>
                  </a:txBody>
                  <a:tcPr marL="0" marR="0" marT="1509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CFF9C"/>
                    </a:solidFill>
                  </a:tcPr>
                </a:tc>
              </a:tr>
              <a:tr h="151025">
                <a:tc vMerge="1">
                  <a:txBody>
                    <a:bodyPr/>
                    <a:lstStyle/>
                    <a:p>
                      <a:endParaRPr/>
                    </a:p>
                  </a:txBody>
                  <a:tcPr marL="0" marR="0" marT="19050" marB="0">
                    <a:lnR w="12700">
                      <a:solidFill>
                        <a:srgbClr val="000000"/>
                      </a:solidFill>
                      <a:prstDash val="solid"/>
                    </a:lnR>
                    <a:solidFill>
                      <a:srgbClr val="A7A7FF"/>
                    </a:solidFill>
                  </a:tcPr>
                </a:tc>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EDDD"/>
                    </a:solidFill>
                  </a:tcPr>
                </a:tc>
              </a:tr>
            </a:tbl>
          </a:graphicData>
        </a:graphic>
      </p:graphicFrame>
      <p:sp>
        <p:nvSpPr>
          <p:cNvPr id="28" name="object 28"/>
          <p:cNvSpPr/>
          <p:nvPr/>
        </p:nvSpPr>
        <p:spPr>
          <a:xfrm>
            <a:off x="1887531" y="2756206"/>
            <a:ext cx="181683" cy="136388"/>
          </a:xfrm>
          <a:custGeom>
            <a:avLst/>
            <a:gdLst/>
            <a:ahLst/>
            <a:cxnLst/>
            <a:rect l="l" t="t" r="r" b="b"/>
            <a:pathLst>
              <a:path w="229235" h="172085">
                <a:moveTo>
                  <a:pt x="228663" y="171497"/>
                </a:moveTo>
                <a:lnTo>
                  <a:pt x="0" y="171497"/>
                </a:lnTo>
                <a:lnTo>
                  <a:pt x="0" y="0"/>
                </a:lnTo>
                <a:lnTo>
                  <a:pt x="228663" y="0"/>
                </a:lnTo>
                <a:lnTo>
                  <a:pt x="228663" y="171497"/>
                </a:lnTo>
                <a:close/>
              </a:path>
            </a:pathLst>
          </a:custGeom>
          <a:solidFill>
            <a:srgbClr val="A7A7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29" name="object 29"/>
          <p:cNvSpPr txBox="1"/>
          <p:nvPr/>
        </p:nvSpPr>
        <p:spPr>
          <a:xfrm>
            <a:off x="2371541" y="3055741"/>
            <a:ext cx="44288" cy="119874"/>
          </a:xfrm>
          <a:prstGeom prst="rect">
            <a:avLst/>
          </a:prstGeom>
        </p:spPr>
        <p:txBody>
          <a:bodyPr vert="horz" wrap="square" lIns="0" tIns="10066" rIns="0" bIns="0" rtlCol="0">
            <a:spAutoFit/>
          </a:bodyPr>
          <a:lstStyle/>
          <a:p>
            <a:pPr marL="10066">
              <a:spcBef>
                <a:spcPts val="79"/>
              </a:spcBef>
              <a:buClrTx/>
            </a:pPr>
            <a:r>
              <a:rPr sz="713" b="1" kern="1200" dirty="0">
                <a:solidFill>
                  <a:prstClr val="black"/>
                </a:solidFill>
                <a:latin typeface="Malgun Gothic"/>
                <a:ea typeface="+mn-ea"/>
                <a:cs typeface="Malgun Gothic"/>
              </a:rPr>
              <a:t>:</a:t>
            </a:r>
            <a:endParaRPr sz="713" kern="1200">
              <a:solidFill>
                <a:prstClr val="black"/>
              </a:solidFill>
              <a:latin typeface="Malgun Gothic"/>
              <a:ea typeface="+mn-ea"/>
              <a:cs typeface="Malgun Gothic"/>
            </a:endParaRPr>
          </a:p>
        </p:txBody>
      </p:sp>
      <p:graphicFrame>
        <p:nvGraphicFramePr>
          <p:cNvPr id="30" name="object 30"/>
          <p:cNvGraphicFramePr>
            <a:graphicFrameLocks noGrp="1"/>
          </p:cNvGraphicFramePr>
          <p:nvPr/>
        </p:nvGraphicFramePr>
        <p:xfrm>
          <a:off x="2087638" y="3197954"/>
          <a:ext cx="603933" cy="453074"/>
        </p:xfrm>
        <a:graphic>
          <a:graphicData uri="http://schemas.openxmlformats.org/drawingml/2006/table">
            <a:tbl>
              <a:tblPr firstRow="1" bandRow="1">
                <a:tableStyleId>{2D5ABB26-0587-4C30-8999-92F81FD0307C}</a:tableStyleId>
              </a:tblPr>
              <a:tblGrid>
                <a:gridCol w="603933"/>
              </a:tblGrid>
              <a:tr h="15102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EDDD"/>
                    </a:solidFill>
                  </a:tcPr>
                </a:tc>
              </a:tr>
              <a:tr h="151025">
                <a:tc>
                  <a:txBody>
                    <a:bodyPr/>
                    <a:lstStyle/>
                    <a:p>
                      <a:pPr marL="137160">
                        <a:lnSpc>
                          <a:spcPct val="100000"/>
                        </a:lnSpc>
                        <a:spcBef>
                          <a:spcPts val="150"/>
                        </a:spcBef>
                      </a:pPr>
                      <a:r>
                        <a:rPr sz="700" dirty="0">
                          <a:latin typeface="Malgun Gothic"/>
                          <a:cs typeface="Malgun Gothic"/>
                        </a:rPr>
                        <a:t>521-9655</a:t>
                      </a:r>
                      <a:endParaRPr sz="700">
                        <a:latin typeface="Malgun Gothic"/>
                        <a:cs typeface="Malgun Gothic"/>
                      </a:endParaRPr>
                    </a:p>
                  </a:txBody>
                  <a:tcPr marL="0" marR="0" marT="1509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9CFF9C"/>
                    </a:solidFill>
                  </a:tcPr>
                </a:tc>
              </a:tr>
              <a:tr h="151025">
                <a:tc>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DEDDD"/>
                    </a:solidFill>
                  </a:tcPr>
                </a:tc>
              </a:tr>
            </a:tbl>
          </a:graphicData>
        </a:graphic>
      </p:graphicFrame>
      <p:grpSp>
        <p:nvGrpSpPr>
          <p:cNvPr id="31" name="object 31"/>
          <p:cNvGrpSpPr/>
          <p:nvPr/>
        </p:nvGrpSpPr>
        <p:grpSpPr>
          <a:xfrm>
            <a:off x="1887531" y="3209280"/>
            <a:ext cx="181683" cy="287372"/>
            <a:chOff x="2372378" y="4049240"/>
            <a:chExt cx="229235" cy="362585"/>
          </a:xfrm>
        </p:grpSpPr>
        <p:sp>
          <p:nvSpPr>
            <p:cNvPr id="32" name="object 32"/>
            <p:cNvSpPr/>
            <p:nvPr/>
          </p:nvSpPr>
          <p:spPr>
            <a:xfrm>
              <a:off x="2372378" y="4049240"/>
              <a:ext cx="229235" cy="172085"/>
            </a:xfrm>
            <a:custGeom>
              <a:avLst/>
              <a:gdLst/>
              <a:ahLst/>
              <a:cxnLst/>
              <a:rect l="l" t="t" r="r" b="b"/>
              <a:pathLst>
                <a:path w="229235" h="172085">
                  <a:moveTo>
                    <a:pt x="228663" y="171497"/>
                  </a:moveTo>
                  <a:lnTo>
                    <a:pt x="0" y="171497"/>
                  </a:lnTo>
                  <a:lnTo>
                    <a:pt x="0" y="0"/>
                  </a:lnTo>
                  <a:lnTo>
                    <a:pt x="228663" y="0"/>
                  </a:lnTo>
                  <a:lnTo>
                    <a:pt x="228663" y="171497"/>
                  </a:lnTo>
                  <a:close/>
                </a:path>
              </a:pathLst>
            </a:custGeom>
            <a:solidFill>
              <a:srgbClr val="DDEDDD"/>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3" name="object 33"/>
            <p:cNvSpPr/>
            <p:nvPr/>
          </p:nvSpPr>
          <p:spPr>
            <a:xfrm>
              <a:off x="2372378" y="4239793"/>
              <a:ext cx="229235" cy="172085"/>
            </a:xfrm>
            <a:custGeom>
              <a:avLst/>
              <a:gdLst/>
              <a:ahLst/>
              <a:cxnLst/>
              <a:rect l="l" t="t" r="r" b="b"/>
              <a:pathLst>
                <a:path w="229235" h="172085">
                  <a:moveTo>
                    <a:pt x="228663" y="171497"/>
                  </a:moveTo>
                  <a:lnTo>
                    <a:pt x="0" y="171497"/>
                  </a:lnTo>
                  <a:lnTo>
                    <a:pt x="0" y="0"/>
                  </a:lnTo>
                  <a:lnTo>
                    <a:pt x="228663" y="0"/>
                  </a:lnTo>
                  <a:lnTo>
                    <a:pt x="228663" y="171497"/>
                  </a:lnTo>
                  <a:close/>
                </a:path>
              </a:pathLst>
            </a:custGeom>
            <a:solidFill>
              <a:srgbClr val="A7A7FF"/>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grpSp>
      <p:sp>
        <p:nvSpPr>
          <p:cNvPr id="34" name="object 34"/>
          <p:cNvSpPr/>
          <p:nvPr/>
        </p:nvSpPr>
        <p:spPr>
          <a:xfrm>
            <a:off x="1887531" y="3511331"/>
            <a:ext cx="181683" cy="136388"/>
          </a:xfrm>
          <a:custGeom>
            <a:avLst/>
            <a:gdLst/>
            <a:ahLst/>
            <a:cxnLst/>
            <a:rect l="l" t="t" r="r" b="b"/>
            <a:pathLst>
              <a:path w="229235" h="172085">
                <a:moveTo>
                  <a:pt x="228663" y="171497"/>
                </a:moveTo>
                <a:lnTo>
                  <a:pt x="0" y="171497"/>
                </a:lnTo>
                <a:lnTo>
                  <a:pt x="0" y="0"/>
                </a:lnTo>
                <a:lnTo>
                  <a:pt x="228663" y="0"/>
                </a:lnTo>
                <a:lnTo>
                  <a:pt x="228663" y="171497"/>
                </a:lnTo>
                <a:close/>
              </a:path>
            </a:pathLst>
          </a:custGeom>
          <a:solidFill>
            <a:srgbClr val="DDEDDD"/>
          </a:solidFill>
        </p:spPr>
        <p:txBody>
          <a:bodyPr wrap="square" lIns="0" tIns="0" rIns="0" bIns="0" rtlCol="0"/>
          <a:lstStyle/>
          <a:p>
            <a:pPr>
              <a:buClrTx/>
              <a:buFontTx/>
              <a:buNone/>
            </a:pPr>
            <a:endParaRPr sz="1427" kern="1200">
              <a:solidFill>
                <a:prstClr val="black"/>
              </a:solidFill>
              <a:latin typeface="Calibri" panose="020F0502020204030204"/>
              <a:ea typeface="+mn-ea"/>
              <a:cs typeface="+mn-cs"/>
            </a:endParaRPr>
          </a:p>
        </p:txBody>
      </p:sp>
      <p:sp>
        <p:nvSpPr>
          <p:cNvPr id="35" name="object 35"/>
          <p:cNvSpPr txBox="1"/>
          <p:nvPr/>
        </p:nvSpPr>
        <p:spPr>
          <a:xfrm>
            <a:off x="1918171" y="3013455"/>
            <a:ext cx="120283" cy="607106"/>
          </a:xfrm>
          <a:prstGeom prst="rect">
            <a:avLst/>
          </a:prstGeom>
        </p:spPr>
        <p:txBody>
          <a:bodyPr vert="horz" wrap="square" lIns="0" tIns="52341" rIns="0" bIns="0" rtlCol="0">
            <a:spAutoFit/>
          </a:bodyPr>
          <a:lstStyle/>
          <a:p>
            <a:pPr algn="ctr">
              <a:spcBef>
                <a:spcPts val="412"/>
              </a:spcBef>
              <a:buClrTx/>
            </a:pPr>
            <a:r>
              <a:rPr sz="713" b="1" kern="1200" dirty="0">
                <a:solidFill>
                  <a:prstClr val="black"/>
                </a:solidFill>
                <a:latin typeface="Malgun Gothic"/>
                <a:ea typeface="+mn-ea"/>
                <a:cs typeface="Malgun Gothic"/>
              </a:rPr>
              <a:t>:</a:t>
            </a:r>
            <a:endParaRPr sz="713" kern="1200">
              <a:solidFill>
                <a:prstClr val="black"/>
              </a:solidFill>
              <a:latin typeface="Malgun Gothic"/>
              <a:ea typeface="+mn-ea"/>
              <a:cs typeface="Malgun Gothic"/>
            </a:endParaRPr>
          </a:p>
          <a:p>
            <a:pPr algn="ctr">
              <a:spcBef>
                <a:spcPts val="333"/>
              </a:spcBef>
              <a:buClrTx/>
            </a:pPr>
            <a:r>
              <a:rPr sz="713" kern="1200" dirty="0">
                <a:solidFill>
                  <a:prstClr val="black"/>
                </a:solidFill>
                <a:latin typeface="Malgun Gothic"/>
                <a:ea typeface="+mn-ea"/>
                <a:cs typeface="Malgun Gothic"/>
              </a:rPr>
              <a:t>13</a:t>
            </a:r>
            <a:endParaRPr sz="713" kern="1200">
              <a:solidFill>
                <a:prstClr val="black"/>
              </a:solidFill>
              <a:latin typeface="Malgun Gothic"/>
              <a:ea typeface="+mn-ea"/>
              <a:cs typeface="Malgun Gothic"/>
            </a:endParaRPr>
          </a:p>
          <a:p>
            <a:pPr algn="ctr">
              <a:spcBef>
                <a:spcPts val="333"/>
              </a:spcBef>
              <a:buClrTx/>
            </a:pPr>
            <a:r>
              <a:rPr sz="713" kern="1200" dirty="0">
                <a:solidFill>
                  <a:prstClr val="black"/>
                </a:solidFill>
                <a:latin typeface="Malgun Gothic"/>
                <a:ea typeface="+mn-ea"/>
                <a:cs typeface="Malgun Gothic"/>
              </a:rPr>
              <a:t>14</a:t>
            </a:r>
            <a:endParaRPr sz="713" kern="1200">
              <a:solidFill>
                <a:prstClr val="black"/>
              </a:solidFill>
              <a:latin typeface="Malgun Gothic"/>
              <a:ea typeface="+mn-ea"/>
              <a:cs typeface="Malgun Gothic"/>
            </a:endParaRPr>
          </a:p>
          <a:p>
            <a:pPr algn="ctr">
              <a:spcBef>
                <a:spcPts val="333"/>
              </a:spcBef>
              <a:buClrTx/>
            </a:pPr>
            <a:r>
              <a:rPr sz="713" kern="1200" dirty="0">
                <a:solidFill>
                  <a:prstClr val="black"/>
                </a:solidFill>
                <a:latin typeface="Malgun Gothic"/>
                <a:ea typeface="+mn-ea"/>
                <a:cs typeface="Malgun Gothic"/>
              </a:rPr>
              <a:t>15</a:t>
            </a:r>
            <a:endParaRPr sz="713" kern="1200">
              <a:solidFill>
                <a:prstClr val="black"/>
              </a:solidFill>
              <a:latin typeface="Malgun Gothic"/>
              <a:ea typeface="+mn-ea"/>
              <a:cs typeface="Malgun Gothic"/>
            </a:endParaRPr>
          </a:p>
        </p:txBody>
      </p:sp>
      <p:sp>
        <p:nvSpPr>
          <p:cNvPr id="36" name="object 36"/>
          <p:cNvSpPr txBox="1"/>
          <p:nvPr/>
        </p:nvSpPr>
        <p:spPr>
          <a:xfrm>
            <a:off x="420073" y="4037404"/>
            <a:ext cx="5113807" cy="266260"/>
          </a:xfrm>
          <a:prstGeom prst="rect">
            <a:avLst/>
          </a:prstGeom>
        </p:spPr>
        <p:txBody>
          <a:bodyPr vert="horz" wrap="square" lIns="0" tIns="10066" rIns="0" bIns="0" rtlCol="0">
            <a:spAutoFit/>
          </a:bodyPr>
          <a:lstStyle/>
          <a:p>
            <a:pPr marL="10066">
              <a:spcBef>
                <a:spcPts val="79"/>
              </a:spcBef>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Julia</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code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for</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constructing</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above</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endParaRPr sz="1664" kern="1200">
              <a:solidFill>
                <a:prstClr val="black"/>
              </a:solidFill>
              <a:latin typeface="Trebuchet MS"/>
              <a:ea typeface="+mn-ea"/>
              <a:cs typeface="Trebuchet MS"/>
            </a:endParaRPr>
          </a:p>
        </p:txBody>
      </p:sp>
      <p:sp>
        <p:nvSpPr>
          <p:cNvPr id="37" name="object 37"/>
          <p:cNvSpPr txBox="1"/>
          <p:nvPr/>
        </p:nvSpPr>
        <p:spPr>
          <a:xfrm>
            <a:off x="430139" y="4560954"/>
            <a:ext cx="8283954" cy="225088"/>
          </a:xfrm>
          <a:prstGeom prst="rect">
            <a:avLst/>
          </a:prstGeom>
          <a:solidFill>
            <a:srgbClr val="F7F7F7"/>
          </a:solidFill>
        </p:spPr>
        <p:txBody>
          <a:bodyPr vert="horz" wrap="square" lIns="0" tIns="17615" rIns="0" bIns="0" rtlCol="0">
            <a:spAutoFit/>
          </a:bodyPr>
          <a:lstStyle/>
          <a:p>
            <a:pPr marL="60899">
              <a:spcBef>
                <a:spcPts val="139"/>
              </a:spcBef>
              <a:buClrTx/>
            </a:pPr>
            <a:r>
              <a:rPr sz="1347" kern="1200" spc="-230" dirty="0">
                <a:solidFill>
                  <a:srgbClr val="333333"/>
                </a:solidFill>
                <a:latin typeface="Courier New"/>
                <a:ea typeface="+mn-ea"/>
                <a:cs typeface="Courier New"/>
              </a:rPr>
              <a:t>m</a:t>
            </a:r>
            <a:r>
              <a:rPr sz="1347" kern="1200" spc="-230" dirty="0">
                <a:solidFill>
                  <a:srgbClr val="333333"/>
                </a:solidFill>
                <a:latin typeface="Verdana"/>
                <a:ea typeface="+mn-ea"/>
                <a:cs typeface="Verdana"/>
              </a:rPr>
              <a:t>y</a:t>
            </a:r>
            <a:r>
              <a:rPr sz="1347" kern="1200" spc="-230" dirty="0">
                <a:solidFill>
                  <a:srgbClr val="333333"/>
                </a:solidFill>
                <a:latin typeface="Courier New"/>
                <a:ea typeface="+mn-ea"/>
                <a:cs typeface="Courier New"/>
              </a:rPr>
              <a:t>dictionar</a:t>
            </a:r>
            <a:r>
              <a:rPr sz="1347" kern="1200" spc="-230" dirty="0">
                <a:solidFill>
                  <a:srgbClr val="333333"/>
                </a:solidFill>
                <a:latin typeface="Verdana"/>
                <a:ea typeface="+mn-ea"/>
                <a:cs typeface="Verdana"/>
              </a:rPr>
              <a:t>y</a:t>
            </a:r>
            <a:r>
              <a:rPr sz="1347" kern="1200" spc="-135" dirty="0">
                <a:solidFill>
                  <a:srgbClr val="333333"/>
                </a:solidFill>
                <a:latin typeface="Verdana"/>
                <a:ea typeface="+mn-ea"/>
                <a:cs typeface="Verdana"/>
              </a:rPr>
              <a:t> </a:t>
            </a:r>
            <a:r>
              <a:rPr sz="1347" kern="1200" spc="-230" dirty="0">
                <a:solidFill>
                  <a:srgbClr val="333333"/>
                </a:solidFill>
                <a:latin typeface="Courier New"/>
                <a:ea typeface="+mn-ea"/>
                <a:cs typeface="Courier New"/>
              </a:rPr>
              <a:t>= </a:t>
            </a:r>
            <a:r>
              <a:rPr sz="1347" kern="1200" spc="-234" dirty="0">
                <a:solidFill>
                  <a:srgbClr val="0086B3"/>
                </a:solidFill>
                <a:latin typeface="Courier New"/>
                <a:ea typeface="+mn-ea"/>
                <a:cs typeface="Courier New"/>
              </a:rPr>
              <a:t>Dict</a:t>
            </a:r>
            <a:r>
              <a:rPr sz="1347" kern="1200" spc="-234" dirty="0">
                <a:solidFill>
                  <a:srgbClr val="333333"/>
                </a:solidFill>
                <a:latin typeface="Courier New"/>
                <a:ea typeface="+mn-ea"/>
                <a:cs typeface="Courier New"/>
              </a:rPr>
              <a:t>(</a:t>
            </a:r>
            <a:r>
              <a:rPr sz="1347" kern="1200" spc="-234" dirty="0">
                <a:solidFill>
                  <a:srgbClr val="DD1144"/>
                </a:solidFill>
                <a:latin typeface="Courier New"/>
                <a:ea typeface="+mn-ea"/>
                <a:cs typeface="Courier New"/>
              </a:rPr>
              <a:t>"John</a:t>
            </a:r>
            <a:r>
              <a:rPr sz="1347" kern="1200" spc="-230" dirty="0">
                <a:solidFill>
                  <a:srgbClr val="DD1144"/>
                </a:solidFill>
                <a:latin typeface="Courier New"/>
                <a:ea typeface="+mn-ea"/>
                <a:cs typeface="Courier New"/>
              </a:rPr>
              <a:t> Smith" </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"521-1234"</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"Lisa</a:t>
            </a:r>
            <a:r>
              <a:rPr sz="1347" kern="1200" spc="-226" dirty="0">
                <a:solidFill>
                  <a:srgbClr val="DD1144"/>
                </a:solidFill>
                <a:latin typeface="Courier New"/>
                <a:ea typeface="+mn-ea"/>
                <a:cs typeface="Courier New"/>
              </a:rPr>
              <a:t> </a:t>
            </a:r>
            <a:r>
              <a:rPr sz="1347" kern="1200" spc="-230" dirty="0">
                <a:solidFill>
                  <a:srgbClr val="DD1144"/>
                </a:solidFill>
                <a:latin typeface="Courier New"/>
                <a:ea typeface="+mn-ea"/>
                <a:cs typeface="Courier New"/>
              </a:rPr>
              <a:t>Smith" </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"521-8976"</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"Sandra Dee" </a:t>
            </a:r>
            <a:r>
              <a:rPr sz="1347" kern="1200" spc="-230" dirty="0">
                <a:solidFill>
                  <a:srgbClr val="333333"/>
                </a:solidFill>
                <a:latin typeface="Courier New"/>
                <a:ea typeface="+mn-ea"/>
                <a:cs typeface="Courier New"/>
              </a:rPr>
              <a:t> </a:t>
            </a:r>
            <a:r>
              <a:rPr sz="1347" kern="1200" spc="-230" dirty="0">
                <a:solidFill>
                  <a:srgbClr val="DD1144"/>
                </a:solidFill>
                <a:latin typeface="Courier New"/>
                <a:ea typeface="+mn-ea"/>
                <a:cs typeface="Courier New"/>
              </a:rPr>
              <a:t>"521-9655"</a:t>
            </a:r>
            <a:r>
              <a:rPr sz="1347" kern="1200" spc="-230" dirty="0">
                <a:solidFill>
                  <a:srgbClr val="333333"/>
                </a:solidFill>
                <a:latin typeface="Courier New"/>
                <a:ea typeface="+mn-ea"/>
                <a:cs typeface="Courier New"/>
              </a:rPr>
              <a:t>)</a:t>
            </a:r>
            <a:endParaRPr sz="1347" kern="1200">
              <a:solidFill>
                <a:prstClr val="black"/>
              </a:solidFill>
              <a:latin typeface="Courier New"/>
              <a:ea typeface="+mn-ea"/>
              <a:cs typeface="Courier New"/>
            </a:endParaRPr>
          </a:p>
        </p:txBody>
      </p:sp>
    </p:spTree>
    <p:extLst>
      <p:ext uri="{BB962C8B-B14F-4D97-AF65-F5344CB8AC3E}">
        <p14:creationId xmlns:p14="http://schemas.microsoft.com/office/powerpoint/2010/main" val="4162872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5359794" cy="519767"/>
          </a:xfrm>
          <a:prstGeom prst="rect">
            <a:avLst/>
          </a:prstGeom>
        </p:spPr>
        <p:txBody>
          <a:bodyPr vert="horz" wrap="square" lIns="0" tIns="12582" rIns="0" bIns="0" rtlCol="0" anchor="ctr">
            <a:spAutoFit/>
          </a:bodyPr>
          <a:lstStyle/>
          <a:p>
            <a:pPr marL="10066">
              <a:lnSpc>
                <a:spcPct val="100000"/>
              </a:lnSpc>
              <a:spcBef>
                <a:spcPts val="99"/>
              </a:spcBef>
            </a:pPr>
            <a:r>
              <a:rPr spc="16" dirty="0"/>
              <a:t>Why</a:t>
            </a:r>
            <a:r>
              <a:rPr spc="-103" dirty="0"/>
              <a:t> </a:t>
            </a:r>
            <a:r>
              <a:rPr spc="-4" dirty="0"/>
              <a:t>are</a:t>
            </a:r>
            <a:r>
              <a:rPr spc="-103" dirty="0"/>
              <a:t> </a:t>
            </a:r>
            <a:r>
              <a:rPr spc="40" dirty="0"/>
              <a:t>dictionaries</a:t>
            </a:r>
            <a:r>
              <a:rPr spc="-103" dirty="0"/>
              <a:t> </a:t>
            </a:r>
            <a:r>
              <a:rPr spc="71" dirty="0"/>
              <a:t>useful?</a:t>
            </a:r>
          </a:p>
        </p:txBody>
      </p:sp>
      <p:sp>
        <p:nvSpPr>
          <p:cNvPr id="10" name="object 10"/>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38</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3" name="object 3"/>
          <p:cNvPicPr/>
          <p:nvPr/>
        </p:nvPicPr>
        <p:blipFill>
          <a:blip r:embed="rId2" cstate="print"/>
          <a:stretch>
            <a:fillRect/>
          </a:stretch>
        </p:blipFill>
        <p:spPr>
          <a:xfrm>
            <a:off x="550959" y="959008"/>
            <a:ext cx="67961" cy="67961"/>
          </a:xfrm>
          <a:prstGeom prst="rect">
            <a:avLst/>
          </a:prstGeom>
        </p:spPr>
      </p:pic>
      <p:pic>
        <p:nvPicPr>
          <p:cNvPr id="4" name="object 4"/>
          <p:cNvPicPr/>
          <p:nvPr/>
        </p:nvPicPr>
        <p:blipFill>
          <a:blip r:embed="rId2" cstate="print"/>
          <a:stretch>
            <a:fillRect/>
          </a:stretch>
        </p:blipFill>
        <p:spPr>
          <a:xfrm>
            <a:off x="550959" y="1804748"/>
            <a:ext cx="67961" cy="67961"/>
          </a:xfrm>
          <a:prstGeom prst="rect">
            <a:avLst/>
          </a:prstGeom>
        </p:spPr>
      </p:pic>
      <p:pic>
        <p:nvPicPr>
          <p:cNvPr id="5" name="object 5"/>
          <p:cNvPicPr/>
          <p:nvPr/>
        </p:nvPicPr>
        <p:blipFill>
          <a:blip r:embed="rId2" cstate="print"/>
          <a:stretch>
            <a:fillRect/>
          </a:stretch>
        </p:blipFill>
        <p:spPr>
          <a:xfrm>
            <a:off x="550959" y="2333336"/>
            <a:ext cx="67961" cy="67961"/>
          </a:xfrm>
          <a:prstGeom prst="rect">
            <a:avLst/>
          </a:prstGeom>
        </p:spPr>
      </p:pic>
      <p:pic>
        <p:nvPicPr>
          <p:cNvPr id="6" name="object 6"/>
          <p:cNvPicPr/>
          <p:nvPr/>
        </p:nvPicPr>
        <p:blipFill>
          <a:blip r:embed="rId3" cstate="print"/>
          <a:stretch>
            <a:fillRect/>
          </a:stretch>
        </p:blipFill>
        <p:spPr>
          <a:xfrm>
            <a:off x="849234" y="3175300"/>
            <a:ext cx="75512" cy="75512"/>
          </a:xfrm>
          <a:prstGeom prst="rect">
            <a:avLst/>
          </a:prstGeom>
        </p:spPr>
      </p:pic>
      <p:pic>
        <p:nvPicPr>
          <p:cNvPr id="7" name="object 7"/>
          <p:cNvPicPr/>
          <p:nvPr/>
        </p:nvPicPr>
        <p:blipFill>
          <a:blip r:embed="rId2" cstate="print"/>
          <a:stretch>
            <a:fillRect/>
          </a:stretch>
        </p:blipFill>
        <p:spPr>
          <a:xfrm>
            <a:off x="550959" y="3707663"/>
            <a:ext cx="67961" cy="67961"/>
          </a:xfrm>
          <a:prstGeom prst="rect">
            <a:avLst/>
          </a:prstGeom>
        </p:spPr>
      </p:pic>
      <p:pic>
        <p:nvPicPr>
          <p:cNvPr id="8" name="object 8"/>
          <p:cNvPicPr/>
          <p:nvPr/>
        </p:nvPicPr>
        <p:blipFill>
          <a:blip r:embed="rId2" cstate="print"/>
          <a:stretch>
            <a:fillRect/>
          </a:stretch>
        </p:blipFill>
        <p:spPr>
          <a:xfrm>
            <a:off x="550959" y="4236250"/>
            <a:ext cx="67961" cy="67961"/>
          </a:xfrm>
          <a:prstGeom prst="rect">
            <a:avLst/>
          </a:prstGeom>
        </p:spPr>
      </p:pic>
      <p:sp>
        <p:nvSpPr>
          <p:cNvPr id="9" name="object 9"/>
          <p:cNvSpPr txBox="1"/>
          <p:nvPr/>
        </p:nvSpPr>
        <p:spPr>
          <a:xfrm>
            <a:off x="722124" y="772244"/>
            <a:ext cx="7915555" cy="3666999"/>
          </a:xfrm>
          <a:prstGeom prst="rect">
            <a:avLst/>
          </a:prstGeom>
        </p:spPr>
        <p:txBody>
          <a:bodyPr vert="horz" wrap="square" lIns="0" tIns="10066" rIns="0" bIns="0" rtlCol="0">
            <a:spAutoFit/>
          </a:bodyPr>
          <a:lstStyle/>
          <a:p>
            <a:pPr marL="10066" marR="4026">
              <a:lnSpc>
                <a:spcPct val="125000"/>
              </a:lnSpc>
              <a:spcBef>
                <a:spcPts val="79"/>
              </a:spcBef>
              <a:buClrTx/>
            </a:pPr>
            <a:r>
              <a:rPr sz="1664" kern="1200" spc="-20" dirty="0">
                <a:solidFill>
                  <a:prstClr val="black"/>
                </a:solidFill>
                <a:latin typeface="Trebuchet MS"/>
                <a:ea typeface="+mn-ea"/>
                <a:cs typeface="Trebuchet MS"/>
              </a:rPr>
              <a:t>You</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might</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look</a:t>
            </a:r>
            <a:r>
              <a:rPr sz="1664" kern="1200" spc="-40" dirty="0">
                <a:solidFill>
                  <a:prstClr val="black"/>
                </a:solidFill>
                <a:latin typeface="Trebuchet MS"/>
                <a:ea typeface="+mn-ea"/>
                <a:cs typeface="Trebuchet MS"/>
              </a:rPr>
              <a:t> at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previous</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example</a:t>
            </a:r>
            <a:r>
              <a:rPr sz="1664" kern="1200" spc="-40"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think</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vector</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would</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be</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better</a:t>
            </a:r>
            <a:r>
              <a:rPr sz="1664" kern="1200" spc="-36" dirty="0">
                <a:solidFill>
                  <a:prstClr val="black"/>
                </a:solidFill>
                <a:latin typeface="Trebuchet MS"/>
                <a:ea typeface="+mn-ea"/>
                <a:cs typeface="Trebuchet MS"/>
              </a:rPr>
              <a:t> </a:t>
            </a:r>
            <a:r>
              <a:rPr sz="1664" kern="1200" spc="-52" dirty="0">
                <a:solidFill>
                  <a:prstClr val="black"/>
                </a:solidFill>
                <a:latin typeface="Trebuchet MS"/>
                <a:ea typeface="+mn-ea"/>
                <a:cs typeface="Trebuchet MS"/>
              </a:rPr>
              <a:t>way</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 </a:t>
            </a:r>
            <a:r>
              <a:rPr sz="1664" kern="1200" spc="-491"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store</a:t>
            </a:r>
            <a:r>
              <a:rPr sz="1664" kern="1200" spc="-44"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phone</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numbers</a:t>
            </a:r>
            <a:endParaRPr sz="1664" kern="1200">
              <a:solidFill>
                <a:prstClr val="black"/>
              </a:solidFill>
              <a:latin typeface="Trebuchet MS"/>
              <a:ea typeface="+mn-ea"/>
              <a:cs typeface="Trebuchet MS"/>
            </a:endParaRPr>
          </a:p>
          <a:p>
            <a:pPr>
              <a:buClrTx/>
              <a:buFontTx/>
              <a:buNone/>
            </a:pPr>
            <a:endParaRPr sz="1863" kern="1200">
              <a:solidFill>
                <a:prstClr val="black"/>
              </a:solidFill>
              <a:latin typeface="Trebuchet MS"/>
              <a:ea typeface="+mn-ea"/>
              <a:cs typeface="Trebuchet MS"/>
            </a:endParaRPr>
          </a:p>
          <a:p>
            <a:pPr marL="10066">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power</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dictionaries</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their</a:t>
            </a:r>
            <a:r>
              <a:rPr sz="1664" kern="1200" spc="-40" dirty="0">
                <a:solidFill>
                  <a:prstClr val="black"/>
                </a:solidFill>
                <a:latin typeface="Trebuchet MS"/>
                <a:ea typeface="+mn-ea"/>
                <a:cs typeface="Trebuchet MS"/>
              </a:rPr>
              <a:t> </a:t>
            </a:r>
            <a:r>
              <a:rPr sz="1664" b="1" kern="1200" spc="4" dirty="0">
                <a:solidFill>
                  <a:srgbClr val="831617"/>
                </a:solidFill>
                <a:latin typeface="Trebuchet MS"/>
                <a:ea typeface="+mn-ea"/>
                <a:cs typeface="Trebuchet MS"/>
              </a:rPr>
              <a:t>lookup</a:t>
            </a:r>
            <a:r>
              <a:rPr sz="1664" b="1" kern="1200" spc="-103" dirty="0">
                <a:solidFill>
                  <a:srgbClr val="831617"/>
                </a:solidFill>
                <a:latin typeface="Trebuchet MS"/>
                <a:ea typeface="+mn-ea"/>
                <a:cs typeface="Trebuchet MS"/>
              </a:rPr>
              <a:t> </a:t>
            </a:r>
            <a:r>
              <a:rPr sz="1664" b="1" kern="1200" spc="12" dirty="0">
                <a:solidFill>
                  <a:srgbClr val="831617"/>
                </a:solidFill>
                <a:latin typeface="Trebuchet MS"/>
                <a:ea typeface="+mn-ea"/>
                <a:cs typeface="Trebuchet MS"/>
              </a:rPr>
              <a:t>speed</a:t>
            </a:r>
            <a:endParaRPr sz="1664" kern="1200">
              <a:solidFill>
                <a:prstClr val="black"/>
              </a:solidFill>
              <a:latin typeface="Trebuchet MS"/>
              <a:ea typeface="+mn-ea"/>
              <a:cs typeface="Trebuchet MS"/>
            </a:endParaRPr>
          </a:p>
          <a:p>
            <a:pPr marL="10066" marR="136898">
              <a:lnSpc>
                <a:spcPct val="125000"/>
              </a:lnSpc>
              <a:spcBef>
                <a:spcPts val="1668"/>
              </a:spcBef>
              <a:buClrTx/>
            </a:pPr>
            <a:r>
              <a:rPr sz="1664" kern="1200" spc="4" dirty="0">
                <a:solidFill>
                  <a:prstClr val="black"/>
                </a:solidFill>
                <a:latin typeface="Trebuchet MS"/>
                <a:ea typeface="+mn-ea"/>
                <a:cs typeface="Trebuchet MS"/>
              </a:rPr>
              <a:t>Looking</a:t>
            </a:r>
            <a:r>
              <a:rPr sz="1664" kern="1200" spc="-40"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up</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index</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in</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takes</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same</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amount</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time</a:t>
            </a:r>
            <a:r>
              <a:rPr sz="1664" kern="1200" spc="-40" dirty="0">
                <a:solidFill>
                  <a:prstClr val="black"/>
                </a:solidFill>
                <a:latin typeface="Trebuchet MS"/>
                <a:ea typeface="+mn-ea"/>
                <a:cs typeface="Trebuchet MS"/>
              </a:rPr>
              <a:t> </a:t>
            </a:r>
            <a:r>
              <a:rPr sz="1664" kern="1200" spc="59" dirty="0">
                <a:solidFill>
                  <a:prstClr val="black"/>
                </a:solidFill>
                <a:latin typeface="Trebuchet MS"/>
                <a:ea typeface="+mn-ea"/>
                <a:cs typeface="Trebuchet MS"/>
              </a:rPr>
              <a:t>no</a:t>
            </a:r>
            <a:r>
              <a:rPr sz="1664" kern="1200" spc="-36" dirty="0">
                <a:solidFill>
                  <a:prstClr val="black"/>
                </a:solidFill>
                <a:latin typeface="Trebuchet MS"/>
                <a:ea typeface="+mn-ea"/>
                <a:cs typeface="Trebuchet MS"/>
              </a:rPr>
              <a:t> matter</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how </a:t>
            </a:r>
            <a:r>
              <a:rPr sz="1664" kern="1200" spc="-487"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long</a:t>
            </a:r>
            <a:r>
              <a:rPr sz="1664" kern="1200" spc="-44"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40"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is!</a:t>
            </a:r>
            <a:endParaRPr sz="1664" kern="1200">
              <a:solidFill>
                <a:prstClr val="black"/>
              </a:solidFill>
              <a:latin typeface="Trebuchet MS"/>
              <a:ea typeface="+mn-ea"/>
              <a:cs typeface="Trebuchet MS"/>
            </a:endParaRPr>
          </a:p>
          <a:p>
            <a:pPr marL="10066" marR="2545193" indent="301981">
              <a:lnSpc>
                <a:spcPts val="4161"/>
              </a:lnSpc>
              <a:spcBef>
                <a:spcPts val="499"/>
              </a:spcBef>
              <a:buClrTx/>
            </a:pPr>
            <a:r>
              <a:rPr sz="1664" kern="1200" spc="-12" dirty="0">
                <a:solidFill>
                  <a:prstClr val="black"/>
                </a:solidFill>
                <a:latin typeface="Trebuchet MS"/>
                <a:ea typeface="+mn-ea"/>
                <a:cs typeface="Trebuchet MS"/>
              </a:rPr>
              <a:t>Computer </a:t>
            </a:r>
            <a:r>
              <a:rPr sz="1664" kern="1200" spc="4" dirty="0">
                <a:solidFill>
                  <a:prstClr val="black"/>
                </a:solidFill>
                <a:latin typeface="Trebuchet MS"/>
                <a:ea typeface="+mn-ea"/>
                <a:cs typeface="Trebuchet MS"/>
              </a:rPr>
              <a:t>scientists </a:t>
            </a:r>
            <a:r>
              <a:rPr sz="1664" kern="1200" spc="-28" dirty="0">
                <a:solidFill>
                  <a:prstClr val="black"/>
                </a:solidFill>
                <a:latin typeface="Trebuchet MS"/>
                <a:ea typeface="+mn-ea"/>
                <a:cs typeface="Trebuchet MS"/>
              </a:rPr>
              <a:t>call </a:t>
            </a:r>
            <a:r>
              <a:rPr sz="1664" kern="1200" spc="8" dirty="0">
                <a:solidFill>
                  <a:prstClr val="black"/>
                </a:solidFill>
                <a:latin typeface="Trebuchet MS"/>
                <a:ea typeface="+mn-ea"/>
                <a:cs typeface="Trebuchet MS"/>
              </a:rPr>
              <a:t>this </a:t>
            </a:r>
            <a:r>
              <a:rPr sz="1229" kern="1200" spc="107" dirty="0">
                <a:solidFill>
                  <a:prstClr val="black"/>
                </a:solidFill>
                <a:latin typeface="Leelawadee UI"/>
                <a:ea typeface="+mn-ea"/>
                <a:cs typeface="Leelawadee UI"/>
              </a:rPr>
              <a:t>O</a:t>
            </a:r>
            <a:r>
              <a:rPr sz="1704" kern="1200" spc="107" dirty="0">
                <a:solidFill>
                  <a:prstClr val="black"/>
                </a:solidFill>
                <a:latin typeface="Trebuchet MS"/>
                <a:ea typeface="+mn-ea"/>
                <a:cs typeface="Trebuchet MS"/>
              </a:rPr>
              <a:t>(1) </a:t>
            </a:r>
            <a:r>
              <a:rPr sz="1664" kern="1200" spc="4" dirty="0">
                <a:solidFill>
                  <a:prstClr val="black"/>
                </a:solidFill>
                <a:latin typeface="Trebuchet MS"/>
                <a:ea typeface="+mn-ea"/>
                <a:cs typeface="Trebuchet MS"/>
              </a:rPr>
              <a:t>access </a:t>
            </a:r>
            <a:r>
              <a:rPr sz="1664" kern="1200" spc="-24" dirty="0">
                <a:solidFill>
                  <a:prstClr val="black"/>
                </a:solidFill>
                <a:latin typeface="Trebuchet MS"/>
                <a:ea typeface="+mn-ea"/>
                <a:cs typeface="Trebuchet MS"/>
              </a:rPr>
              <a:t>time </a:t>
            </a:r>
            <a:r>
              <a:rPr sz="1664" kern="1200" spc="-20"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Moreover,</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dictionaries</a:t>
            </a:r>
            <a:r>
              <a:rPr sz="1664" kern="1200" spc="-40"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can</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index</a:t>
            </a:r>
            <a:r>
              <a:rPr sz="1664" kern="1200" spc="-40" dirty="0">
                <a:solidFill>
                  <a:prstClr val="black"/>
                </a:solidFill>
                <a:latin typeface="Trebuchet MS"/>
                <a:ea typeface="+mn-ea"/>
                <a:cs typeface="Trebuchet MS"/>
              </a:rPr>
              <a:t> </a:t>
            </a:r>
            <a:r>
              <a:rPr sz="1664" b="1" kern="1200" spc="-48" dirty="0">
                <a:solidFill>
                  <a:srgbClr val="831617"/>
                </a:solidFill>
                <a:latin typeface="Trebuchet MS"/>
                <a:ea typeface="+mn-ea"/>
                <a:cs typeface="Trebuchet MS"/>
              </a:rPr>
              <a:t>objects</a:t>
            </a:r>
            <a:r>
              <a:rPr sz="1664" kern="1200" spc="-48" dirty="0">
                <a:solidFill>
                  <a:prstClr val="black"/>
                </a:solidFill>
                <a:latin typeface="Trebuchet MS"/>
                <a:ea typeface="+mn-ea"/>
                <a:cs typeface="Trebuchet MS"/>
              </a:rPr>
              <a:t>,</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not</a:t>
            </a:r>
            <a:r>
              <a:rPr sz="1664" kern="1200" spc="-40"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just</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scalars</a:t>
            </a:r>
            <a:endParaRPr sz="1664" kern="1200">
              <a:solidFill>
                <a:prstClr val="black"/>
              </a:solidFill>
              <a:latin typeface="Trebuchet MS"/>
              <a:ea typeface="+mn-ea"/>
              <a:cs typeface="Trebuchet MS"/>
            </a:endParaRPr>
          </a:p>
          <a:p>
            <a:pPr marL="10066">
              <a:spcBef>
                <a:spcPts val="1668"/>
              </a:spcBef>
              <a:buClrTx/>
            </a:pPr>
            <a:r>
              <a:rPr sz="1664" kern="1200" spc="75" dirty="0">
                <a:solidFill>
                  <a:prstClr val="black"/>
                </a:solidFill>
                <a:latin typeface="Trebuchet MS"/>
                <a:ea typeface="+mn-ea"/>
                <a:cs typeface="Trebuchet MS"/>
              </a:rPr>
              <a:t>So</a:t>
            </a:r>
            <a:r>
              <a:rPr sz="1664" kern="1200" spc="-44"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I</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could</a:t>
            </a:r>
            <a:r>
              <a:rPr sz="1664" kern="1200" spc="-40"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have</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data</a:t>
            </a:r>
            <a:r>
              <a:rPr sz="1664" kern="1200" spc="-40" dirty="0">
                <a:solidFill>
                  <a:prstClr val="black"/>
                </a:solidFill>
                <a:latin typeface="Trebuchet MS"/>
                <a:ea typeface="+mn-ea"/>
                <a:cs typeface="Trebuchet MS"/>
              </a:rPr>
              <a:t> </a:t>
            </a:r>
            <a:r>
              <a:rPr sz="1664" kern="1200" spc="-44" dirty="0">
                <a:solidFill>
                  <a:prstClr val="black"/>
                </a:solidFill>
                <a:latin typeface="Trebuchet MS"/>
                <a:ea typeface="+mn-ea"/>
                <a:cs typeface="Trebuchet MS"/>
              </a:rPr>
              <a:t>frames,</a:t>
            </a:r>
            <a:r>
              <a:rPr sz="1664" kern="1200" spc="-40"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a</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40" dirty="0">
                <a:solidFill>
                  <a:prstClr val="black"/>
                </a:solidFill>
                <a:latin typeface="Trebuchet MS"/>
                <a:ea typeface="+mn-ea"/>
                <a:cs typeface="Trebuchet MS"/>
              </a:rPr>
              <a:t> </a:t>
            </a:r>
            <a:r>
              <a:rPr sz="1664" kern="1200" spc="-48" dirty="0">
                <a:solidFill>
                  <a:prstClr val="black"/>
                </a:solidFill>
                <a:latin typeface="Trebuchet MS"/>
                <a:ea typeface="+mn-ea"/>
                <a:cs typeface="Trebuchet MS"/>
              </a:rPr>
              <a:t>arrays,</a:t>
            </a:r>
            <a:r>
              <a:rPr sz="1664" kern="1200" spc="-40" dirty="0">
                <a:solidFill>
                  <a:prstClr val="black"/>
                </a:solidFill>
                <a:latin typeface="Trebuchet MS"/>
                <a:ea typeface="+mn-ea"/>
                <a:cs typeface="Trebuchet MS"/>
              </a:rPr>
              <a:t> </a:t>
            </a:r>
            <a:r>
              <a:rPr sz="1664" kern="1200" spc="-269" dirty="0">
                <a:solidFill>
                  <a:prstClr val="black"/>
                </a:solidFill>
                <a:latin typeface="Trebuchet MS"/>
                <a:ea typeface="+mn-ea"/>
                <a:cs typeface="Trebuchet MS"/>
              </a:rPr>
              <a:t>...</a:t>
            </a:r>
            <a:endParaRPr sz="1664" kern="1200">
              <a:solidFill>
                <a:prstClr val="black"/>
              </a:solidFill>
              <a:latin typeface="Trebuchet MS"/>
              <a:ea typeface="+mn-ea"/>
              <a:cs typeface="Trebuchet MS"/>
            </a:endParaRPr>
          </a:p>
        </p:txBody>
      </p:sp>
    </p:spTree>
    <p:extLst>
      <p:ext uri="{BB962C8B-B14F-4D97-AF65-F5344CB8AC3E}">
        <p14:creationId xmlns:p14="http://schemas.microsoft.com/office/powerpoint/2010/main" val="1128684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31142" y="170671"/>
            <a:ext cx="4448725" cy="519767"/>
          </a:xfrm>
          <a:prstGeom prst="rect">
            <a:avLst/>
          </a:prstGeom>
        </p:spPr>
        <p:txBody>
          <a:bodyPr vert="horz" wrap="square" lIns="0" tIns="12582" rIns="0" bIns="0" rtlCol="0" anchor="ctr">
            <a:spAutoFit/>
          </a:bodyPr>
          <a:lstStyle/>
          <a:p>
            <a:pPr marL="10066">
              <a:lnSpc>
                <a:spcPct val="100000"/>
              </a:lnSpc>
              <a:spcBef>
                <a:spcPts val="99"/>
              </a:spcBef>
            </a:pPr>
            <a:r>
              <a:rPr spc="59" dirty="0"/>
              <a:t>Big</a:t>
            </a:r>
            <a:r>
              <a:rPr spc="-115" dirty="0"/>
              <a:t> </a:t>
            </a:r>
            <a:r>
              <a:rPr spc="20" dirty="0"/>
              <a:t>Data</a:t>
            </a:r>
            <a:r>
              <a:rPr spc="-115" dirty="0"/>
              <a:t> </a:t>
            </a:r>
            <a:r>
              <a:rPr spc="-52" dirty="0"/>
              <a:t>file</a:t>
            </a:r>
            <a:r>
              <a:rPr spc="-115" dirty="0"/>
              <a:t> </a:t>
            </a:r>
            <a:r>
              <a:rPr spc="40" dirty="0"/>
              <a:t>types</a:t>
            </a:r>
          </a:p>
        </p:txBody>
      </p:sp>
      <p:sp>
        <p:nvSpPr>
          <p:cNvPr id="9" name="object 9"/>
          <p:cNvSpPr txBox="1">
            <a:spLocks noGrp="1"/>
          </p:cNvSpPr>
          <p:nvPr>
            <p:ph idx="1"/>
          </p:nvPr>
        </p:nvSpPr>
        <p:spPr>
          <a:xfrm>
            <a:off x="404859" y="701492"/>
            <a:ext cx="7874160" cy="4393672"/>
          </a:xfrm>
          <a:prstGeom prst="rect">
            <a:avLst/>
          </a:prstGeom>
        </p:spPr>
        <p:txBody>
          <a:bodyPr vert="horz" wrap="square" lIns="0" tIns="10066" rIns="0" bIns="0" rtlCol="0">
            <a:spAutoFit/>
          </a:bodyPr>
          <a:lstStyle/>
          <a:p>
            <a:pPr marL="294431" marR="78012">
              <a:lnSpc>
                <a:spcPct val="125000"/>
              </a:lnSpc>
              <a:spcBef>
                <a:spcPts val="79"/>
              </a:spcBef>
            </a:pPr>
            <a:r>
              <a:rPr spc="8" dirty="0"/>
              <a:t>Big</a:t>
            </a:r>
            <a:r>
              <a:rPr spc="-40" dirty="0"/>
              <a:t> </a:t>
            </a:r>
            <a:r>
              <a:rPr spc="-16" dirty="0"/>
              <a:t>Data</a:t>
            </a:r>
            <a:r>
              <a:rPr spc="-36" dirty="0"/>
              <a:t> </a:t>
            </a:r>
            <a:r>
              <a:rPr spc="-52" dirty="0"/>
              <a:t>file</a:t>
            </a:r>
            <a:r>
              <a:rPr spc="-40" dirty="0"/>
              <a:t> </a:t>
            </a:r>
            <a:r>
              <a:rPr spc="16" dirty="0"/>
              <a:t>systems</a:t>
            </a:r>
            <a:r>
              <a:rPr spc="-36" dirty="0"/>
              <a:t> </a:t>
            </a:r>
            <a:r>
              <a:rPr spc="-28" dirty="0"/>
              <a:t>like</a:t>
            </a:r>
            <a:r>
              <a:rPr spc="-40" dirty="0"/>
              <a:t> </a:t>
            </a:r>
            <a:r>
              <a:rPr spc="40" dirty="0"/>
              <a:t>Hadoop</a:t>
            </a:r>
            <a:r>
              <a:rPr spc="-36" dirty="0"/>
              <a:t> </a:t>
            </a:r>
            <a:r>
              <a:rPr spc="40" dirty="0"/>
              <a:t>and</a:t>
            </a:r>
            <a:r>
              <a:rPr spc="-36" dirty="0"/>
              <a:t> </a:t>
            </a:r>
            <a:r>
              <a:rPr spc="16" dirty="0"/>
              <a:t>Spark</a:t>
            </a:r>
            <a:r>
              <a:rPr spc="-40" dirty="0"/>
              <a:t> </a:t>
            </a:r>
            <a:r>
              <a:rPr spc="-20" dirty="0"/>
              <a:t>often</a:t>
            </a:r>
            <a:r>
              <a:rPr spc="-36" dirty="0"/>
              <a:t> </a:t>
            </a:r>
            <a:r>
              <a:rPr spc="44" dirty="0"/>
              <a:t>use</a:t>
            </a:r>
            <a:r>
              <a:rPr spc="-40" dirty="0"/>
              <a:t> </a:t>
            </a:r>
            <a:r>
              <a:rPr spc="-16" dirty="0"/>
              <a:t>the</a:t>
            </a:r>
            <a:r>
              <a:rPr spc="-36" dirty="0"/>
              <a:t> </a:t>
            </a:r>
            <a:r>
              <a:rPr spc="28" dirty="0"/>
              <a:t>same</a:t>
            </a:r>
            <a:r>
              <a:rPr spc="-40" dirty="0"/>
              <a:t> </a:t>
            </a:r>
            <a:r>
              <a:rPr spc="-52" dirty="0"/>
              <a:t>file</a:t>
            </a:r>
            <a:r>
              <a:rPr spc="-36" dirty="0"/>
              <a:t> </a:t>
            </a:r>
            <a:r>
              <a:rPr spc="-8" dirty="0"/>
              <a:t>types</a:t>
            </a:r>
            <a:r>
              <a:rPr spc="-36" dirty="0"/>
              <a:t> </a:t>
            </a:r>
            <a:r>
              <a:rPr spc="48" dirty="0"/>
              <a:t>as</a:t>
            </a:r>
            <a:r>
              <a:rPr spc="-40" dirty="0"/>
              <a:t> </a:t>
            </a:r>
            <a:r>
              <a:rPr spc="-127" dirty="0"/>
              <a:t>R,</a:t>
            </a:r>
            <a:r>
              <a:rPr spc="-36" dirty="0"/>
              <a:t> </a:t>
            </a:r>
            <a:r>
              <a:rPr spc="-52" dirty="0"/>
              <a:t>SQL, </a:t>
            </a:r>
            <a:r>
              <a:rPr spc="-491" dirty="0"/>
              <a:t> </a:t>
            </a:r>
            <a:r>
              <a:rPr spc="-32" dirty="0"/>
              <a:t>Python,</a:t>
            </a:r>
            <a:r>
              <a:rPr spc="-44" dirty="0"/>
              <a:t> </a:t>
            </a:r>
            <a:r>
              <a:rPr spc="40" dirty="0"/>
              <a:t>and</a:t>
            </a:r>
            <a:r>
              <a:rPr spc="-40" dirty="0"/>
              <a:t> </a:t>
            </a:r>
            <a:r>
              <a:rPr spc="-59" dirty="0"/>
              <a:t>Julia</a:t>
            </a:r>
          </a:p>
          <a:p>
            <a:pPr marL="284365">
              <a:lnSpc>
                <a:spcPct val="100000"/>
              </a:lnSpc>
              <a:spcBef>
                <a:spcPts val="32"/>
              </a:spcBef>
            </a:pPr>
            <a:endParaRPr spc="-59" dirty="0"/>
          </a:p>
          <a:p>
            <a:pPr marL="294431">
              <a:lnSpc>
                <a:spcPct val="100000"/>
              </a:lnSpc>
            </a:pPr>
            <a:r>
              <a:rPr spc="-143" dirty="0"/>
              <a:t>T</a:t>
            </a:r>
            <a:r>
              <a:rPr spc="59" dirty="0"/>
              <a:t>h</a:t>
            </a:r>
            <a:r>
              <a:rPr spc="16" dirty="0"/>
              <a:t>a</a:t>
            </a:r>
            <a:r>
              <a:rPr spc="-95" dirty="0"/>
              <a:t>t</a:t>
            </a:r>
            <a:r>
              <a:rPr spc="-40" dirty="0"/>
              <a:t> </a:t>
            </a:r>
            <a:r>
              <a:rPr spc="-28" dirty="0"/>
              <a:t>i</a:t>
            </a:r>
            <a:r>
              <a:rPr spc="95" dirty="0"/>
              <a:t>s</a:t>
            </a:r>
            <a:r>
              <a:rPr spc="-269" dirty="0"/>
              <a:t>,</a:t>
            </a:r>
            <a:r>
              <a:rPr spc="198" dirty="0"/>
              <a:t> </a:t>
            </a:r>
            <a:r>
              <a:rPr sz="1863" spc="-321" dirty="0">
                <a:latin typeface="Courier New"/>
                <a:cs typeface="Courier New"/>
              </a:rPr>
              <a:t>CSV</a:t>
            </a:r>
            <a:r>
              <a:rPr sz="1863" spc="-416" dirty="0">
                <a:latin typeface="Courier New"/>
                <a:cs typeface="Courier New"/>
              </a:rPr>
              <a:t> </a:t>
            </a:r>
            <a:r>
              <a:rPr spc="16" dirty="0"/>
              <a:t>a</a:t>
            </a:r>
            <a:r>
              <a:rPr spc="59" dirty="0"/>
              <a:t>n</a:t>
            </a:r>
            <a:r>
              <a:rPr spc="44" dirty="0"/>
              <a:t>d</a:t>
            </a:r>
            <a:r>
              <a:rPr spc="198" dirty="0"/>
              <a:t> </a:t>
            </a:r>
            <a:r>
              <a:rPr sz="1863" spc="-321" dirty="0">
                <a:latin typeface="Courier New"/>
                <a:cs typeface="Courier New"/>
              </a:rPr>
              <a:t>TSV</a:t>
            </a:r>
            <a:r>
              <a:rPr sz="1863" spc="-416" dirty="0">
                <a:latin typeface="Courier New"/>
                <a:cs typeface="Courier New"/>
              </a:rPr>
              <a:t> </a:t>
            </a:r>
            <a:r>
              <a:rPr spc="-79" dirty="0"/>
              <a:t>fi</a:t>
            </a:r>
            <a:r>
              <a:rPr spc="-32" dirty="0"/>
              <a:t>l</a:t>
            </a:r>
            <a:r>
              <a:rPr spc="-16" dirty="0"/>
              <a:t>e</a:t>
            </a:r>
            <a:r>
              <a:rPr spc="95" dirty="0"/>
              <a:t>s</a:t>
            </a:r>
            <a:r>
              <a:rPr spc="-40" dirty="0"/>
              <a:t> </a:t>
            </a:r>
            <a:r>
              <a:rPr spc="16" dirty="0"/>
              <a:t>a</a:t>
            </a:r>
            <a:r>
              <a:rPr spc="-79" dirty="0"/>
              <a:t>r</a:t>
            </a:r>
            <a:r>
              <a:rPr spc="-16" dirty="0"/>
              <a:t>e</a:t>
            </a:r>
            <a:r>
              <a:rPr spc="-40" dirty="0"/>
              <a:t> </a:t>
            </a:r>
            <a:r>
              <a:rPr spc="-95" dirty="0"/>
              <a:t>t</a:t>
            </a:r>
            <a:r>
              <a:rPr spc="59" dirty="0"/>
              <a:t>h</a:t>
            </a:r>
            <a:r>
              <a:rPr spc="-16" dirty="0"/>
              <a:t>e</a:t>
            </a:r>
            <a:r>
              <a:rPr spc="-40" dirty="0"/>
              <a:t> </a:t>
            </a:r>
            <a:r>
              <a:rPr spc="-79" dirty="0"/>
              <a:t>w</a:t>
            </a:r>
            <a:r>
              <a:rPr spc="55" dirty="0"/>
              <a:t>o</a:t>
            </a:r>
            <a:r>
              <a:rPr spc="-28" dirty="0"/>
              <a:t>rk</a:t>
            </a:r>
            <a:r>
              <a:rPr spc="59" dirty="0"/>
              <a:t>h</a:t>
            </a:r>
            <a:r>
              <a:rPr spc="55" dirty="0"/>
              <a:t>o</a:t>
            </a:r>
            <a:r>
              <a:rPr spc="-59" dirty="0"/>
              <a:t>r</a:t>
            </a:r>
            <a:r>
              <a:rPr spc="95" dirty="0"/>
              <a:t>s</a:t>
            </a:r>
            <a:r>
              <a:rPr spc="-16" dirty="0"/>
              <a:t>e</a:t>
            </a:r>
            <a:endParaRPr sz="1863" dirty="0">
              <a:latin typeface="Courier New"/>
              <a:cs typeface="Courier New"/>
            </a:endParaRPr>
          </a:p>
          <a:p>
            <a:pPr marL="294431" marR="4026">
              <a:lnSpc>
                <a:spcPct val="125000"/>
              </a:lnSpc>
              <a:spcBef>
                <a:spcPts val="1629"/>
              </a:spcBef>
            </a:pPr>
            <a:r>
              <a:rPr spc="16" dirty="0"/>
              <a:t>Because </a:t>
            </a:r>
            <a:r>
              <a:rPr spc="-12" dirty="0"/>
              <a:t>of </a:t>
            </a:r>
            <a:r>
              <a:rPr spc="-16" dirty="0"/>
              <a:t>the </a:t>
            </a:r>
            <a:r>
              <a:rPr spc="-12" dirty="0"/>
              <a:t>nature of </a:t>
            </a:r>
            <a:r>
              <a:rPr spc="-4" dirty="0"/>
              <a:t>distributed </a:t>
            </a:r>
            <a:r>
              <a:rPr spc="-52" dirty="0"/>
              <a:t>file </a:t>
            </a:r>
            <a:r>
              <a:rPr spc="16" dirty="0"/>
              <a:t>systems </a:t>
            </a:r>
            <a:r>
              <a:rPr spc="-16" dirty="0"/>
              <a:t>(which </a:t>
            </a:r>
            <a:r>
              <a:rPr spc="-48" dirty="0"/>
              <a:t>we </a:t>
            </a:r>
            <a:r>
              <a:rPr spc="-36" dirty="0"/>
              <a:t>will </a:t>
            </a:r>
            <a:r>
              <a:rPr spc="40" dirty="0"/>
              <a:t>discuss </a:t>
            </a:r>
            <a:r>
              <a:rPr spc="16" dirty="0"/>
              <a:t>in </a:t>
            </a:r>
            <a:r>
              <a:rPr spc="28" dirty="0"/>
              <a:t>much </a:t>
            </a:r>
            <a:r>
              <a:rPr spc="32" dirty="0"/>
              <a:t> </a:t>
            </a:r>
            <a:r>
              <a:rPr spc="-40" dirty="0"/>
              <a:t>greater </a:t>
            </a:r>
            <a:r>
              <a:rPr spc="-20" dirty="0"/>
              <a:t>detail</a:t>
            </a:r>
            <a:r>
              <a:rPr spc="-36" dirty="0"/>
              <a:t> next </a:t>
            </a:r>
            <a:r>
              <a:rPr spc="-75" dirty="0"/>
              <a:t>time),</a:t>
            </a:r>
            <a:r>
              <a:rPr spc="-36" dirty="0"/>
              <a:t> </a:t>
            </a:r>
            <a:r>
              <a:rPr spc="-59" dirty="0"/>
              <a:t>it</a:t>
            </a:r>
            <a:r>
              <a:rPr spc="-36" dirty="0"/>
              <a:t> </a:t>
            </a:r>
            <a:r>
              <a:rPr spc="36" dirty="0"/>
              <a:t>is</a:t>
            </a:r>
            <a:r>
              <a:rPr spc="-36" dirty="0"/>
              <a:t> </a:t>
            </a:r>
            <a:r>
              <a:rPr spc="-20" dirty="0"/>
              <a:t>often</a:t>
            </a:r>
            <a:r>
              <a:rPr spc="-36" dirty="0"/>
              <a:t> </a:t>
            </a:r>
            <a:r>
              <a:rPr spc="-16" dirty="0"/>
              <a:t>the</a:t>
            </a:r>
            <a:r>
              <a:rPr spc="-36" dirty="0"/>
              <a:t> </a:t>
            </a:r>
            <a:r>
              <a:rPr spc="4" dirty="0"/>
              <a:t>case</a:t>
            </a:r>
            <a:r>
              <a:rPr spc="-36" dirty="0"/>
              <a:t> </a:t>
            </a:r>
            <a:r>
              <a:rPr spc="-28" dirty="0"/>
              <a:t>that</a:t>
            </a:r>
            <a:r>
              <a:rPr spc="-36" dirty="0"/>
              <a:t> </a:t>
            </a:r>
            <a:r>
              <a:rPr spc="-32" dirty="0"/>
              <a:t>JSON</a:t>
            </a:r>
            <a:r>
              <a:rPr spc="-36" dirty="0"/>
              <a:t> </a:t>
            </a:r>
            <a:r>
              <a:rPr spc="40" dirty="0"/>
              <a:t>and</a:t>
            </a:r>
            <a:r>
              <a:rPr spc="-36" dirty="0"/>
              <a:t> </a:t>
            </a:r>
            <a:r>
              <a:rPr spc="-8" dirty="0"/>
              <a:t>XML</a:t>
            </a:r>
            <a:r>
              <a:rPr spc="-36" dirty="0"/>
              <a:t> </a:t>
            </a:r>
            <a:r>
              <a:rPr spc="-28" dirty="0"/>
              <a:t>are</a:t>
            </a:r>
            <a:r>
              <a:rPr spc="-36" dirty="0"/>
              <a:t> </a:t>
            </a:r>
            <a:r>
              <a:rPr spc="8" dirty="0"/>
              <a:t>not</a:t>
            </a:r>
            <a:r>
              <a:rPr spc="-36" dirty="0"/>
              <a:t> </a:t>
            </a:r>
            <a:r>
              <a:rPr spc="32" dirty="0"/>
              <a:t>good</a:t>
            </a:r>
            <a:r>
              <a:rPr spc="-40" dirty="0"/>
              <a:t> </a:t>
            </a:r>
            <a:r>
              <a:rPr spc="8" dirty="0"/>
              <a:t>choices </a:t>
            </a:r>
            <a:r>
              <a:rPr spc="-487" dirty="0"/>
              <a:t> </a:t>
            </a:r>
            <a:r>
              <a:rPr spc="16" dirty="0"/>
              <a:t>because</a:t>
            </a:r>
            <a:r>
              <a:rPr spc="-44" dirty="0"/>
              <a:t> </a:t>
            </a:r>
            <a:r>
              <a:rPr spc="-24" dirty="0"/>
              <a:t>they</a:t>
            </a:r>
            <a:r>
              <a:rPr spc="-40" dirty="0"/>
              <a:t> </a:t>
            </a:r>
            <a:r>
              <a:rPr spc="-4" dirty="0"/>
              <a:t>can't</a:t>
            </a:r>
            <a:r>
              <a:rPr spc="-40" dirty="0"/>
              <a:t> </a:t>
            </a:r>
            <a:r>
              <a:rPr spc="12" dirty="0"/>
              <a:t>be</a:t>
            </a:r>
            <a:r>
              <a:rPr spc="-40" dirty="0"/>
              <a:t> </a:t>
            </a:r>
            <a:r>
              <a:rPr spc="4" dirty="0"/>
              <a:t>broken</a:t>
            </a:r>
            <a:r>
              <a:rPr spc="-40" dirty="0"/>
              <a:t> </a:t>
            </a:r>
            <a:r>
              <a:rPr spc="44" dirty="0"/>
              <a:t>up</a:t>
            </a:r>
            <a:r>
              <a:rPr spc="-40" dirty="0"/>
              <a:t> </a:t>
            </a:r>
            <a:r>
              <a:rPr spc="20" dirty="0"/>
              <a:t>across</a:t>
            </a:r>
            <a:r>
              <a:rPr spc="-40" dirty="0"/>
              <a:t> </a:t>
            </a:r>
            <a:r>
              <a:rPr spc="24" dirty="0"/>
              <a:t>machines</a:t>
            </a:r>
          </a:p>
          <a:p>
            <a:pPr marL="294431" marR="9059">
              <a:lnSpc>
                <a:spcPct val="125000"/>
              </a:lnSpc>
              <a:spcBef>
                <a:spcPts val="1664"/>
              </a:spcBef>
            </a:pPr>
            <a:r>
              <a:rPr spc="-59" dirty="0"/>
              <a:t>Note:</a:t>
            </a:r>
            <a:r>
              <a:rPr spc="-40" dirty="0"/>
              <a:t> </a:t>
            </a:r>
            <a:r>
              <a:rPr spc="-28" dirty="0"/>
              <a:t>there</a:t>
            </a:r>
            <a:r>
              <a:rPr spc="-36" dirty="0"/>
              <a:t> </a:t>
            </a:r>
            <a:r>
              <a:rPr spc="36" dirty="0"/>
              <a:t>is</a:t>
            </a:r>
            <a:r>
              <a:rPr spc="-36" dirty="0"/>
              <a:t> </a:t>
            </a:r>
            <a:r>
              <a:rPr spc="16" dirty="0"/>
              <a:t>a</a:t>
            </a:r>
            <a:r>
              <a:rPr spc="-36" dirty="0"/>
              <a:t> </a:t>
            </a:r>
            <a:r>
              <a:rPr dirty="0"/>
              <a:t>distinction</a:t>
            </a:r>
            <a:r>
              <a:rPr spc="-36" dirty="0"/>
              <a:t> </a:t>
            </a:r>
            <a:r>
              <a:rPr spc="-20" dirty="0"/>
              <a:t>between</a:t>
            </a:r>
            <a:r>
              <a:rPr spc="-36" dirty="0"/>
              <a:t> </a:t>
            </a:r>
            <a:r>
              <a:rPr spc="-32" dirty="0"/>
              <a:t>JSON</a:t>
            </a:r>
            <a:r>
              <a:rPr spc="-40" dirty="0"/>
              <a:t> </a:t>
            </a:r>
            <a:r>
              <a:rPr spc="-24" dirty="0"/>
              <a:t>files</a:t>
            </a:r>
            <a:r>
              <a:rPr spc="-36" dirty="0"/>
              <a:t> </a:t>
            </a:r>
            <a:r>
              <a:rPr spc="40" dirty="0"/>
              <a:t>and</a:t>
            </a:r>
            <a:r>
              <a:rPr spc="-36" dirty="0"/>
              <a:t> </a:t>
            </a:r>
            <a:r>
              <a:rPr spc="-32" dirty="0"/>
              <a:t>JSON</a:t>
            </a:r>
            <a:r>
              <a:rPr spc="-36" dirty="0"/>
              <a:t> </a:t>
            </a:r>
            <a:r>
              <a:rPr spc="-40" dirty="0"/>
              <a:t>records;</a:t>
            </a:r>
            <a:r>
              <a:rPr spc="-36" dirty="0"/>
              <a:t> </a:t>
            </a:r>
            <a:r>
              <a:rPr spc="20" dirty="0"/>
              <a:t>see</a:t>
            </a:r>
            <a:r>
              <a:rPr spc="-36" dirty="0"/>
              <a:t> </a:t>
            </a:r>
            <a:r>
              <a:rPr spc="-16" dirty="0"/>
              <a:t>the</a:t>
            </a:r>
            <a:r>
              <a:rPr spc="-36" dirty="0"/>
              <a:t> </a:t>
            </a:r>
            <a:r>
              <a:rPr spc="28" dirty="0"/>
              <a:t>second</a:t>
            </a:r>
            <a:r>
              <a:rPr spc="-40" dirty="0"/>
              <a:t> </a:t>
            </a:r>
            <a:r>
              <a:rPr spc="-4" dirty="0"/>
              <a:t>link </a:t>
            </a:r>
            <a:r>
              <a:rPr spc="-487" dirty="0"/>
              <a:t> </a:t>
            </a:r>
            <a:r>
              <a:rPr spc="-40" dirty="0"/>
              <a:t>at </a:t>
            </a:r>
            <a:r>
              <a:rPr spc="-16" dirty="0"/>
              <a:t>the</a:t>
            </a:r>
            <a:r>
              <a:rPr spc="-40" dirty="0"/>
              <a:t> </a:t>
            </a:r>
            <a:r>
              <a:rPr spc="28" dirty="0"/>
              <a:t>end</a:t>
            </a:r>
            <a:r>
              <a:rPr spc="-40" dirty="0"/>
              <a:t> </a:t>
            </a:r>
            <a:r>
              <a:rPr spc="-12" dirty="0"/>
              <a:t>of</a:t>
            </a:r>
            <a:r>
              <a:rPr spc="-40" dirty="0"/>
              <a:t> </a:t>
            </a:r>
            <a:r>
              <a:rPr spc="8" dirty="0"/>
              <a:t>this</a:t>
            </a:r>
            <a:r>
              <a:rPr spc="-40" dirty="0"/>
              <a:t> </a:t>
            </a:r>
            <a:r>
              <a:rPr spc="8" dirty="0"/>
              <a:t>document</a:t>
            </a:r>
            <a:r>
              <a:rPr spc="-40" dirty="0"/>
              <a:t> </a:t>
            </a:r>
            <a:r>
              <a:rPr spc="-24" dirty="0"/>
              <a:t>for</a:t>
            </a:r>
            <a:r>
              <a:rPr spc="-40" dirty="0"/>
              <a:t> </a:t>
            </a:r>
            <a:r>
              <a:rPr spc="-20" dirty="0"/>
              <a:t>further</a:t>
            </a:r>
            <a:r>
              <a:rPr spc="-40" dirty="0"/>
              <a:t> </a:t>
            </a:r>
            <a:r>
              <a:rPr spc="-4" dirty="0"/>
              <a:t>details</a:t>
            </a:r>
          </a:p>
        </p:txBody>
      </p:sp>
      <p:sp>
        <p:nvSpPr>
          <p:cNvPr id="10" name="object 10"/>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39</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Tree>
    <p:extLst>
      <p:ext uri="{BB962C8B-B14F-4D97-AF65-F5344CB8AC3E}">
        <p14:creationId xmlns:p14="http://schemas.microsoft.com/office/powerpoint/2010/main" val="1834528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Vocabulary</a:t>
            </a:r>
            <a:endParaRPr/>
          </a:p>
        </p:txBody>
      </p:sp>
      <p:sp>
        <p:nvSpPr>
          <p:cNvPr id="73" name="Google Shape;73;p1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Data: noun, </a:t>
            </a:r>
            <a:r>
              <a:rPr lang="en" i="1"/>
              <a:t>plural (singular: datum)</a:t>
            </a:r>
            <a:r>
              <a:rPr lang="en"/>
              <a:t> (dā-tə; dä-)</a:t>
            </a:r>
            <a:endParaRPr/>
          </a:p>
          <a:p>
            <a:pPr marL="914400" lvl="1" indent="-317500" algn="l" rtl="0">
              <a:spcBef>
                <a:spcPts val="0"/>
              </a:spcBef>
              <a:spcAft>
                <a:spcPts val="0"/>
              </a:spcAft>
              <a:buSzPts val="1400"/>
              <a:buChar char="○"/>
            </a:pPr>
            <a:r>
              <a:rPr lang="en"/>
              <a:t>Collection of entities and attributes</a:t>
            </a:r>
            <a:endParaRPr/>
          </a:p>
          <a:p>
            <a:pPr marL="457200" lvl="0" indent="-342900" algn="l" rtl="0">
              <a:spcBef>
                <a:spcPts val="0"/>
              </a:spcBef>
              <a:spcAft>
                <a:spcPts val="0"/>
              </a:spcAft>
              <a:buSzPts val="1800"/>
              <a:buChar char="●"/>
            </a:pPr>
            <a:r>
              <a:rPr lang="en"/>
              <a:t>Object:</a:t>
            </a:r>
            <a:endParaRPr/>
          </a:p>
          <a:p>
            <a:pPr marL="914400" lvl="1" indent="-317500" algn="l" rtl="0">
              <a:spcBef>
                <a:spcPts val="0"/>
              </a:spcBef>
              <a:spcAft>
                <a:spcPts val="0"/>
              </a:spcAft>
              <a:buSzPts val="1400"/>
              <a:buChar char="○"/>
            </a:pPr>
            <a:r>
              <a:rPr lang="en"/>
              <a:t>Also known as entity, sample, instance, data point, record, etc.</a:t>
            </a:r>
            <a:endParaRPr/>
          </a:p>
          <a:p>
            <a:pPr marL="914400" lvl="1" indent="-317500" algn="l" rtl="0">
              <a:spcBef>
                <a:spcPts val="0"/>
              </a:spcBef>
              <a:spcAft>
                <a:spcPts val="0"/>
              </a:spcAft>
              <a:buSzPts val="1400"/>
              <a:buChar char="○"/>
            </a:pPr>
            <a:r>
              <a:rPr lang="en"/>
              <a:t>“Row” of the table</a:t>
            </a:r>
            <a:endParaRPr/>
          </a:p>
          <a:p>
            <a:pPr marL="914400" lvl="1" indent="-317500" algn="l" rtl="0">
              <a:spcBef>
                <a:spcPts val="0"/>
              </a:spcBef>
              <a:spcAft>
                <a:spcPts val="0"/>
              </a:spcAft>
              <a:buSzPts val="1400"/>
              <a:buChar char="○"/>
            </a:pPr>
            <a:r>
              <a:rPr lang="en"/>
              <a:t>e.g. </a:t>
            </a:r>
            <a:r>
              <a:rPr lang="en">
                <a:solidFill>
                  <a:srgbClr val="F6B26B"/>
                </a:solidFill>
              </a:rPr>
              <a:t>a person</a:t>
            </a:r>
            <a:r>
              <a:rPr lang="en"/>
              <a:t>, </a:t>
            </a:r>
            <a:r>
              <a:rPr lang="en">
                <a:solidFill>
                  <a:srgbClr val="B6D7A8"/>
                </a:solidFill>
              </a:rPr>
              <a:t>a school</a:t>
            </a:r>
            <a:r>
              <a:rPr lang="en"/>
              <a:t>, </a:t>
            </a:r>
            <a:r>
              <a:rPr lang="en">
                <a:solidFill>
                  <a:srgbClr val="9FC5E8"/>
                </a:solidFill>
              </a:rPr>
              <a:t>a tweet</a:t>
            </a:r>
            <a:endParaRPr>
              <a:solidFill>
                <a:srgbClr val="9FC5E8"/>
              </a:solidFill>
            </a:endParaRPr>
          </a:p>
          <a:p>
            <a:pPr marL="457200" lvl="0" indent="-342900" algn="l" rtl="0">
              <a:spcBef>
                <a:spcPts val="0"/>
              </a:spcBef>
              <a:spcAft>
                <a:spcPts val="0"/>
              </a:spcAft>
              <a:buSzPts val="1800"/>
              <a:buChar char="●"/>
            </a:pPr>
            <a:r>
              <a:rPr lang="en"/>
              <a:t>Attribute:</a:t>
            </a:r>
            <a:endParaRPr/>
          </a:p>
          <a:p>
            <a:pPr marL="914400" lvl="1" indent="-317500" algn="l" rtl="0">
              <a:spcBef>
                <a:spcPts val="0"/>
              </a:spcBef>
              <a:spcAft>
                <a:spcPts val="0"/>
              </a:spcAft>
              <a:buSzPts val="1400"/>
              <a:buChar char="○"/>
            </a:pPr>
            <a:r>
              <a:rPr lang="en"/>
              <a:t>Also known as field, feature, parameter, variable, code, encoding, etc.</a:t>
            </a:r>
            <a:endParaRPr/>
          </a:p>
          <a:p>
            <a:pPr marL="914400" lvl="1" indent="-317500" algn="l" rtl="0">
              <a:spcBef>
                <a:spcPts val="0"/>
              </a:spcBef>
              <a:spcAft>
                <a:spcPts val="0"/>
              </a:spcAft>
              <a:buSzPts val="1400"/>
              <a:buChar char="○"/>
            </a:pPr>
            <a:r>
              <a:rPr lang="en"/>
              <a:t>“Column” of the table</a:t>
            </a:r>
            <a:endParaRPr/>
          </a:p>
          <a:p>
            <a:pPr marL="914400" lvl="1" indent="-317500" algn="l" rtl="0">
              <a:spcBef>
                <a:spcPts val="0"/>
              </a:spcBef>
              <a:spcAft>
                <a:spcPts val="0"/>
              </a:spcAft>
              <a:buSzPts val="1400"/>
              <a:buChar char="○"/>
            </a:pPr>
            <a:r>
              <a:rPr lang="en"/>
              <a:t>e.g. </a:t>
            </a:r>
            <a:r>
              <a:rPr lang="en">
                <a:solidFill>
                  <a:srgbClr val="F6B26B"/>
                </a:solidFill>
              </a:rPr>
              <a:t>BMI of a person</a:t>
            </a:r>
            <a:r>
              <a:rPr lang="en"/>
              <a:t>, </a:t>
            </a:r>
            <a:r>
              <a:rPr lang="en">
                <a:solidFill>
                  <a:srgbClr val="B6D7A8"/>
                </a:solidFill>
              </a:rPr>
              <a:t>student enrollment of a school</a:t>
            </a:r>
            <a:r>
              <a:rPr lang="en"/>
              <a:t>, </a:t>
            </a:r>
            <a:r>
              <a:rPr lang="en">
                <a:solidFill>
                  <a:srgbClr val="9FC5E8"/>
                </a:solidFill>
              </a:rPr>
              <a:t>number of words in a tweet</a:t>
            </a:r>
            <a:endParaRPr>
              <a:solidFill>
                <a:srgbClr val="9FC5E8"/>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2304897" cy="519767"/>
          </a:xfrm>
          <a:prstGeom prst="rect">
            <a:avLst/>
          </a:prstGeom>
        </p:spPr>
        <p:txBody>
          <a:bodyPr vert="horz" wrap="square" lIns="0" tIns="12582" rIns="0" bIns="0" rtlCol="0" anchor="ctr">
            <a:spAutoFit/>
          </a:bodyPr>
          <a:lstStyle/>
          <a:p>
            <a:pPr marL="10066">
              <a:lnSpc>
                <a:spcPct val="100000"/>
              </a:lnSpc>
              <a:spcBef>
                <a:spcPts val="99"/>
              </a:spcBef>
            </a:pPr>
            <a:r>
              <a:rPr spc="178" dirty="0"/>
              <a:t>S</a:t>
            </a:r>
            <a:r>
              <a:rPr spc="8" dirty="0"/>
              <a:t>e</a:t>
            </a:r>
            <a:r>
              <a:rPr spc="119" dirty="0"/>
              <a:t>q</a:t>
            </a:r>
            <a:r>
              <a:rPr spc="103" dirty="0"/>
              <a:t>u</a:t>
            </a:r>
            <a:r>
              <a:rPr spc="8" dirty="0"/>
              <a:t>e</a:t>
            </a:r>
            <a:r>
              <a:rPr spc="115" dirty="0"/>
              <a:t>n</a:t>
            </a:r>
            <a:r>
              <a:rPr spc="-90" dirty="0"/>
              <a:t>c</a:t>
            </a:r>
            <a:r>
              <a:rPr spc="8" dirty="0"/>
              <a:t>e</a:t>
            </a:r>
          </a:p>
        </p:txBody>
      </p:sp>
      <p:sp>
        <p:nvSpPr>
          <p:cNvPr id="6" name="object 6"/>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40</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3" name="object 3"/>
          <p:cNvPicPr/>
          <p:nvPr/>
        </p:nvPicPr>
        <p:blipFill>
          <a:blip r:embed="rId2" cstate="print"/>
          <a:stretch>
            <a:fillRect/>
          </a:stretch>
        </p:blipFill>
        <p:spPr>
          <a:xfrm>
            <a:off x="550959" y="959008"/>
            <a:ext cx="67961" cy="67961"/>
          </a:xfrm>
          <a:prstGeom prst="rect">
            <a:avLst/>
          </a:prstGeom>
        </p:spPr>
      </p:pic>
      <p:pic>
        <p:nvPicPr>
          <p:cNvPr id="4" name="object 4"/>
          <p:cNvPicPr/>
          <p:nvPr/>
        </p:nvPicPr>
        <p:blipFill>
          <a:blip r:embed="rId2" cstate="print"/>
          <a:stretch>
            <a:fillRect/>
          </a:stretch>
        </p:blipFill>
        <p:spPr>
          <a:xfrm>
            <a:off x="550959" y="1487596"/>
            <a:ext cx="67961" cy="67961"/>
          </a:xfrm>
          <a:prstGeom prst="rect">
            <a:avLst/>
          </a:prstGeom>
        </p:spPr>
      </p:pic>
      <p:sp>
        <p:nvSpPr>
          <p:cNvPr id="5" name="object 5"/>
          <p:cNvSpPr txBox="1"/>
          <p:nvPr/>
        </p:nvSpPr>
        <p:spPr>
          <a:xfrm>
            <a:off x="722124" y="835674"/>
            <a:ext cx="7657373" cy="1124572"/>
          </a:xfrm>
          <a:prstGeom prst="rect">
            <a:avLst/>
          </a:prstGeom>
        </p:spPr>
        <p:txBody>
          <a:bodyPr vert="horz" wrap="square" lIns="0" tIns="10066" rIns="0" bIns="0" rtlCol="0">
            <a:spAutoFit/>
          </a:bodyPr>
          <a:lstStyle/>
          <a:p>
            <a:pPr marL="10066">
              <a:spcBef>
                <a:spcPts val="79"/>
              </a:spcBef>
              <a:buClrTx/>
            </a:pPr>
            <a:r>
              <a:rPr sz="1664" kern="1200" spc="16" dirty="0">
                <a:solidFill>
                  <a:prstClr val="black"/>
                </a:solidFill>
                <a:latin typeface="Trebuchet MS"/>
                <a:ea typeface="+mn-ea"/>
                <a:cs typeface="Trebuchet MS"/>
              </a:rPr>
              <a:t>Sequence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files</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are</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dictionaries</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36"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have</a:t>
            </a:r>
            <a:r>
              <a:rPr sz="1664" kern="1200" spc="-32"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been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optimized</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for</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Hadoop</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friends</a:t>
            </a:r>
            <a:endParaRPr sz="1664" kern="1200">
              <a:solidFill>
                <a:prstClr val="black"/>
              </a:solidFill>
              <a:latin typeface="Trebuchet MS"/>
              <a:ea typeface="+mn-ea"/>
              <a:cs typeface="Trebuchet MS"/>
            </a:endParaRPr>
          </a:p>
          <a:p>
            <a:pPr marL="10066" marR="320099">
              <a:lnSpc>
                <a:spcPct val="125000"/>
              </a:lnSpc>
              <a:spcBef>
                <a:spcPts val="1664"/>
              </a:spcBef>
              <a:buClrTx/>
            </a:pPr>
            <a:r>
              <a:rPr sz="1664" kern="1200" spc="-36" dirty="0">
                <a:solidFill>
                  <a:prstClr val="black"/>
                </a:solidFill>
                <a:latin typeface="Trebuchet MS"/>
                <a:ea typeface="+mn-ea"/>
                <a:cs typeface="Trebuchet MS"/>
              </a:rPr>
              <a:t>The</a:t>
            </a:r>
            <a:r>
              <a:rPr sz="1664" kern="1200" spc="-40"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advantage</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taking</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dictionary</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approach</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28" dirty="0">
                <a:solidFill>
                  <a:prstClr val="black"/>
                </a:solidFill>
                <a:latin typeface="Trebuchet MS"/>
                <a:ea typeface="+mn-ea"/>
                <a:cs typeface="Trebuchet MS"/>
              </a:rPr>
              <a:t>that</a:t>
            </a:r>
            <a:r>
              <a:rPr sz="1664" kern="1200" spc="-36" dirty="0">
                <a:solidFill>
                  <a:prstClr val="black"/>
                </a:solidFill>
                <a:latin typeface="Trebuchet MS"/>
                <a:ea typeface="+mn-ea"/>
                <a:cs typeface="Trebuchet MS"/>
              </a:rPr>
              <a:t> </a:t>
            </a:r>
            <a:r>
              <a:rPr sz="1664" kern="1200" spc="-16" dirty="0">
                <a:solidFill>
                  <a:prstClr val="black"/>
                </a:solidFill>
                <a:latin typeface="Trebuchet MS"/>
                <a:ea typeface="+mn-ea"/>
                <a:cs typeface="Trebuchet MS"/>
              </a:rPr>
              <a:t>the</a:t>
            </a:r>
            <a:r>
              <a:rPr sz="1664" kern="1200" spc="-36"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files</a:t>
            </a:r>
            <a:r>
              <a:rPr sz="1664" kern="1200" spc="-36" dirty="0">
                <a:solidFill>
                  <a:prstClr val="black"/>
                </a:solidFill>
                <a:latin typeface="Trebuchet MS"/>
                <a:ea typeface="+mn-ea"/>
                <a:cs typeface="Trebuchet MS"/>
              </a:rPr>
              <a:t> </a:t>
            </a:r>
            <a:r>
              <a:rPr sz="1664" kern="1200" spc="4" dirty="0">
                <a:solidFill>
                  <a:prstClr val="black"/>
                </a:solidFill>
                <a:latin typeface="Trebuchet MS"/>
                <a:ea typeface="+mn-ea"/>
                <a:cs typeface="Trebuchet MS"/>
              </a:rPr>
              <a:t>can</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easily</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be </a:t>
            </a:r>
            <a:r>
              <a:rPr sz="1664" kern="1200" spc="-487"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coupled</a:t>
            </a:r>
            <a:r>
              <a:rPr sz="1664" kern="1200" spc="-44"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and</a:t>
            </a:r>
            <a:r>
              <a:rPr sz="1664" kern="1200" spc="-40"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decoupled</a:t>
            </a:r>
            <a:endParaRPr sz="1664" kern="1200">
              <a:solidFill>
                <a:prstClr val="black"/>
              </a:solidFill>
              <a:latin typeface="Trebuchet MS"/>
              <a:ea typeface="+mn-ea"/>
              <a:cs typeface="Trebuchet MS"/>
            </a:endParaRPr>
          </a:p>
        </p:txBody>
      </p:sp>
    </p:spTree>
    <p:extLst>
      <p:ext uri="{BB962C8B-B14F-4D97-AF65-F5344CB8AC3E}">
        <p14:creationId xmlns:p14="http://schemas.microsoft.com/office/powerpoint/2010/main" val="505873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20073" y="110754"/>
            <a:ext cx="701569" cy="421278"/>
          </a:xfrm>
          <a:prstGeom prst="rect">
            <a:avLst/>
          </a:prstGeom>
        </p:spPr>
        <p:txBody>
          <a:bodyPr vert="horz" wrap="square" lIns="0" tIns="12582" rIns="0" bIns="0" rtlCol="0">
            <a:spAutoFit/>
          </a:bodyPr>
          <a:lstStyle/>
          <a:p>
            <a:pPr marL="10066">
              <a:spcBef>
                <a:spcPts val="99"/>
              </a:spcBef>
              <a:buClrTx/>
            </a:pPr>
            <a:r>
              <a:rPr sz="2655" kern="1200" spc="-36" dirty="0">
                <a:solidFill>
                  <a:srgbClr val="831617"/>
                </a:solidFill>
                <a:latin typeface="Trebuchet MS"/>
                <a:ea typeface="+mn-ea"/>
                <a:cs typeface="Trebuchet MS"/>
              </a:rPr>
              <a:t>A</a:t>
            </a:r>
            <a:r>
              <a:rPr sz="2655" kern="1200" spc="16" dirty="0">
                <a:solidFill>
                  <a:srgbClr val="831617"/>
                </a:solidFill>
                <a:latin typeface="Trebuchet MS"/>
                <a:ea typeface="+mn-ea"/>
                <a:cs typeface="Trebuchet MS"/>
              </a:rPr>
              <a:t>v</a:t>
            </a:r>
            <a:r>
              <a:rPr sz="2655" kern="1200" spc="-83" dirty="0">
                <a:solidFill>
                  <a:srgbClr val="831617"/>
                </a:solidFill>
                <a:latin typeface="Trebuchet MS"/>
                <a:ea typeface="+mn-ea"/>
                <a:cs typeface="Trebuchet MS"/>
              </a:rPr>
              <a:t>r</a:t>
            </a:r>
            <a:r>
              <a:rPr sz="2655" kern="1200" spc="135" dirty="0">
                <a:solidFill>
                  <a:srgbClr val="831617"/>
                </a:solidFill>
                <a:latin typeface="Trebuchet MS"/>
                <a:ea typeface="+mn-ea"/>
                <a:cs typeface="Trebuchet MS"/>
              </a:rPr>
              <a:t>o</a:t>
            </a:r>
            <a:endParaRPr sz="2655" kern="1200">
              <a:solidFill>
                <a:prstClr val="black"/>
              </a:solidFill>
              <a:latin typeface="Trebuchet MS"/>
              <a:ea typeface="+mn-ea"/>
              <a:cs typeface="Trebuchet MS"/>
            </a:endParaRPr>
          </a:p>
        </p:txBody>
      </p:sp>
      <p:pic>
        <p:nvPicPr>
          <p:cNvPr id="3" name="object 3"/>
          <p:cNvPicPr/>
          <p:nvPr/>
        </p:nvPicPr>
        <p:blipFill>
          <a:blip r:embed="rId2" cstate="print"/>
          <a:stretch>
            <a:fillRect/>
          </a:stretch>
        </p:blipFill>
        <p:spPr>
          <a:xfrm>
            <a:off x="550959" y="959008"/>
            <a:ext cx="67961" cy="67961"/>
          </a:xfrm>
          <a:prstGeom prst="rect">
            <a:avLst/>
          </a:prstGeom>
        </p:spPr>
      </p:pic>
      <p:sp>
        <p:nvSpPr>
          <p:cNvPr id="4" name="object 4"/>
          <p:cNvSpPr txBox="1"/>
          <p:nvPr/>
        </p:nvSpPr>
        <p:spPr>
          <a:xfrm>
            <a:off x="722124" y="772243"/>
            <a:ext cx="7243175" cy="650468"/>
          </a:xfrm>
          <a:prstGeom prst="rect">
            <a:avLst/>
          </a:prstGeom>
        </p:spPr>
        <p:txBody>
          <a:bodyPr vert="horz" wrap="square" lIns="0" tIns="10066" rIns="0" bIns="0" rtlCol="0">
            <a:spAutoFit/>
          </a:bodyPr>
          <a:lstStyle/>
          <a:p>
            <a:pPr marL="10066" marR="4026">
              <a:lnSpc>
                <a:spcPct val="125000"/>
              </a:lnSpc>
              <a:spcBef>
                <a:spcPts val="79"/>
              </a:spcBef>
              <a:buClrTx/>
            </a:pPr>
            <a:r>
              <a:rPr sz="1664" kern="1200" spc="-24" dirty="0">
                <a:solidFill>
                  <a:prstClr val="black"/>
                </a:solidFill>
                <a:latin typeface="Trebuchet MS"/>
                <a:ea typeface="+mn-ea"/>
                <a:cs typeface="Trebuchet MS"/>
              </a:rPr>
              <a:t>Avro</a:t>
            </a:r>
            <a:r>
              <a:rPr sz="1664" kern="1200" spc="-36" dirty="0">
                <a:solidFill>
                  <a:prstClr val="black"/>
                </a:solidFill>
                <a:latin typeface="Trebuchet MS"/>
                <a:ea typeface="+mn-ea"/>
                <a:cs typeface="Trebuchet MS"/>
              </a:rPr>
              <a:t> </a:t>
            </a:r>
            <a:r>
              <a:rPr sz="1664" kern="1200" spc="36" dirty="0">
                <a:solidFill>
                  <a:prstClr val="black"/>
                </a:solidFill>
                <a:latin typeface="Trebuchet MS"/>
                <a:ea typeface="+mn-ea"/>
                <a:cs typeface="Trebuchet MS"/>
              </a:rPr>
              <a:t>is</a:t>
            </a:r>
            <a:r>
              <a:rPr sz="1664" kern="1200" spc="-36" dirty="0">
                <a:solidFill>
                  <a:prstClr val="black"/>
                </a:solidFill>
                <a:latin typeface="Trebuchet MS"/>
                <a:ea typeface="+mn-ea"/>
                <a:cs typeface="Trebuchet MS"/>
              </a:rPr>
              <a:t> </a:t>
            </a:r>
            <a:r>
              <a:rPr sz="1664" kern="1200" spc="40" dirty="0">
                <a:solidFill>
                  <a:prstClr val="black"/>
                </a:solidFill>
                <a:latin typeface="Trebuchet MS"/>
                <a:ea typeface="+mn-ea"/>
                <a:cs typeface="Trebuchet MS"/>
              </a:rPr>
              <a:t>an</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evolved</a:t>
            </a:r>
            <a:r>
              <a:rPr sz="1664" kern="1200" spc="-32"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version</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of</a:t>
            </a:r>
            <a:r>
              <a:rPr sz="1664" kern="1200" spc="-36"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Sequence---it</a:t>
            </a:r>
            <a:r>
              <a:rPr sz="1664" kern="1200" spc="-36" dirty="0">
                <a:solidFill>
                  <a:prstClr val="black"/>
                </a:solidFill>
                <a:latin typeface="Trebuchet MS"/>
                <a:ea typeface="+mn-ea"/>
                <a:cs typeface="Trebuchet MS"/>
              </a:rPr>
              <a:t> </a:t>
            </a:r>
            <a:r>
              <a:rPr sz="1664" kern="1200" spc="8" dirty="0">
                <a:solidFill>
                  <a:prstClr val="black"/>
                </a:solidFill>
                <a:latin typeface="Trebuchet MS"/>
                <a:ea typeface="+mn-ea"/>
                <a:cs typeface="Trebuchet MS"/>
              </a:rPr>
              <a:t>contains</a:t>
            </a:r>
            <a:r>
              <a:rPr sz="1664" kern="1200" spc="-32" dirty="0">
                <a:solidFill>
                  <a:prstClr val="black"/>
                </a:solidFill>
                <a:latin typeface="Trebuchet MS"/>
                <a:ea typeface="+mn-ea"/>
                <a:cs typeface="Trebuchet MS"/>
              </a:rPr>
              <a:t> </a:t>
            </a:r>
            <a:r>
              <a:rPr sz="1664" kern="1200" dirty="0">
                <a:solidFill>
                  <a:prstClr val="black"/>
                </a:solidFill>
                <a:latin typeface="Trebuchet MS"/>
                <a:ea typeface="+mn-ea"/>
                <a:cs typeface="Trebuchet MS"/>
              </a:rPr>
              <a:t>more</a:t>
            </a:r>
            <a:r>
              <a:rPr sz="1664" kern="1200" spc="-36"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capability</a:t>
            </a:r>
            <a:r>
              <a:rPr sz="1664" kern="1200" spc="-36" dirty="0">
                <a:solidFill>
                  <a:prstClr val="black"/>
                </a:solidFill>
                <a:latin typeface="Trebuchet MS"/>
                <a:ea typeface="+mn-ea"/>
                <a:cs typeface="Trebuchet MS"/>
              </a:rPr>
              <a:t> </a:t>
            </a:r>
            <a:r>
              <a:rPr sz="1664" kern="1200" spc="-32" dirty="0">
                <a:solidFill>
                  <a:prstClr val="black"/>
                </a:solidFill>
                <a:latin typeface="Trebuchet MS"/>
                <a:ea typeface="+mn-ea"/>
                <a:cs typeface="Trebuchet MS"/>
              </a:rPr>
              <a:t>to </a:t>
            </a:r>
            <a:r>
              <a:rPr sz="1664" kern="1200" spc="-12" dirty="0">
                <a:solidFill>
                  <a:prstClr val="black"/>
                </a:solidFill>
                <a:latin typeface="Trebuchet MS"/>
                <a:ea typeface="+mn-ea"/>
                <a:cs typeface="Trebuchet MS"/>
              </a:rPr>
              <a:t>store </a:t>
            </a:r>
            <a:r>
              <a:rPr sz="1664" kern="1200" spc="-491" dirty="0">
                <a:solidFill>
                  <a:prstClr val="black"/>
                </a:solidFill>
                <a:latin typeface="Trebuchet MS"/>
                <a:ea typeface="+mn-ea"/>
                <a:cs typeface="Trebuchet MS"/>
              </a:rPr>
              <a:t> </a:t>
            </a:r>
            <a:r>
              <a:rPr sz="1664" kern="1200" spc="-12" dirty="0">
                <a:solidFill>
                  <a:prstClr val="black"/>
                </a:solidFill>
                <a:latin typeface="Trebuchet MS"/>
                <a:ea typeface="+mn-ea"/>
                <a:cs typeface="Trebuchet MS"/>
              </a:rPr>
              <a:t>complex</a:t>
            </a:r>
            <a:r>
              <a:rPr sz="1664" kern="1200" spc="-44" dirty="0">
                <a:solidFill>
                  <a:prstClr val="black"/>
                </a:solidFill>
                <a:latin typeface="Trebuchet MS"/>
                <a:ea typeface="+mn-ea"/>
                <a:cs typeface="Trebuchet MS"/>
              </a:rPr>
              <a:t> </a:t>
            </a:r>
            <a:r>
              <a:rPr sz="1664" kern="1200" spc="-20" dirty="0">
                <a:solidFill>
                  <a:prstClr val="black"/>
                </a:solidFill>
                <a:latin typeface="Trebuchet MS"/>
                <a:ea typeface="+mn-ea"/>
                <a:cs typeface="Trebuchet MS"/>
              </a:rPr>
              <a:t>objects</a:t>
            </a:r>
            <a:r>
              <a:rPr sz="1664" kern="1200" spc="-40" dirty="0">
                <a:solidFill>
                  <a:prstClr val="black"/>
                </a:solidFill>
                <a:latin typeface="Trebuchet MS"/>
                <a:ea typeface="+mn-ea"/>
                <a:cs typeface="Trebuchet MS"/>
              </a:rPr>
              <a:t> </a:t>
            </a:r>
            <a:r>
              <a:rPr sz="1664" kern="1200" spc="-24" dirty="0">
                <a:solidFill>
                  <a:prstClr val="black"/>
                </a:solidFill>
                <a:latin typeface="Trebuchet MS"/>
                <a:ea typeface="+mn-ea"/>
                <a:cs typeface="Trebuchet MS"/>
              </a:rPr>
              <a:t>natively</a:t>
            </a:r>
            <a:endParaRPr sz="1664" kern="1200">
              <a:solidFill>
                <a:prstClr val="black"/>
              </a:solidFill>
              <a:latin typeface="Trebuchet MS"/>
              <a:ea typeface="+mn-ea"/>
              <a:cs typeface="Trebuchet MS"/>
            </a:endParaRPr>
          </a:p>
        </p:txBody>
      </p:sp>
      <p:sp>
        <p:nvSpPr>
          <p:cNvPr id="5" name="object 5"/>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41</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Tree>
    <p:extLst>
      <p:ext uri="{BB962C8B-B14F-4D97-AF65-F5344CB8AC3E}">
        <p14:creationId xmlns:p14="http://schemas.microsoft.com/office/powerpoint/2010/main" val="7999431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795" y="135491"/>
            <a:ext cx="1570078" cy="519767"/>
          </a:xfrm>
          <a:prstGeom prst="rect">
            <a:avLst/>
          </a:prstGeom>
        </p:spPr>
        <p:txBody>
          <a:bodyPr vert="horz" wrap="square" lIns="0" tIns="12582" rIns="0" bIns="0" rtlCol="0" anchor="ctr">
            <a:spAutoFit/>
          </a:bodyPr>
          <a:lstStyle/>
          <a:p>
            <a:pPr marL="10066">
              <a:lnSpc>
                <a:spcPct val="100000"/>
              </a:lnSpc>
              <a:spcBef>
                <a:spcPts val="99"/>
              </a:spcBef>
            </a:pPr>
            <a:r>
              <a:rPr spc="4" dirty="0"/>
              <a:t>Parquet</a:t>
            </a:r>
          </a:p>
        </p:txBody>
      </p:sp>
      <p:sp>
        <p:nvSpPr>
          <p:cNvPr id="5" name="object 5"/>
          <p:cNvSpPr txBox="1">
            <a:spLocks noGrp="1"/>
          </p:cNvSpPr>
          <p:nvPr>
            <p:ph idx="1"/>
          </p:nvPr>
        </p:nvSpPr>
        <p:spPr>
          <a:xfrm>
            <a:off x="525795" y="880736"/>
            <a:ext cx="7874160" cy="1840922"/>
          </a:xfrm>
          <a:prstGeom prst="rect">
            <a:avLst/>
          </a:prstGeom>
        </p:spPr>
        <p:txBody>
          <a:bodyPr vert="horz" wrap="square" lIns="0" tIns="10066" rIns="0" bIns="0" rtlCol="0">
            <a:spAutoFit/>
          </a:bodyPr>
          <a:lstStyle/>
          <a:p>
            <a:pPr marL="294431" marR="4026">
              <a:lnSpc>
                <a:spcPct val="125000"/>
              </a:lnSpc>
              <a:spcBef>
                <a:spcPts val="79"/>
              </a:spcBef>
            </a:pPr>
            <a:r>
              <a:rPr spc="-24" dirty="0"/>
              <a:t>Parquet</a:t>
            </a:r>
            <a:r>
              <a:rPr spc="-40" dirty="0"/>
              <a:t> </a:t>
            </a:r>
            <a:r>
              <a:rPr spc="36" dirty="0"/>
              <a:t>is</a:t>
            </a:r>
            <a:r>
              <a:rPr spc="-40" dirty="0"/>
              <a:t> </a:t>
            </a:r>
            <a:r>
              <a:rPr spc="16" dirty="0"/>
              <a:t>a</a:t>
            </a:r>
            <a:r>
              <a:rPr spc="-40" dirty="0"/>
              <a:t> </a:t>
            </a:r>
            <a:r>
              <a:rPr spc="-20" dirty="0"/>
              <a:t>format</a:t>
            </a:r>
            <a:r>
              <a:rPr spc="-36" dirty="0"/>
              <a:t> </a:t>
            </a:r>
            <a:r>
              <a:rPr spc="-28" dirty="0"/>
              <a:t>that</a:t>
            </a:r>
            <a:r>
              <a:rPr spc="-40" dirty="0"/>
              <a:t> </a:t>
            </a:r>
            <a:r>
              <a:rPr spc="4" dirty="0"/>
              <a:t>allows</a:t>
            </a:r>
            <a:r>
              <a:rPr spc="-40" dirty="0"/>
              <a:t> </a:t>
            </a:r>
            <a:r>
              <a:rPr spc="40" dirty="0"/>
              <a:t>Hadoop</a:t>
            </a:r>
            <a:r>
              <a:rPr spc="-36" dirty="0"/>
              <a:t> </a:t>
            </a:r>
            <a:r>
              <a:rPr spc="40" dirty="0"/>
              <a:t>and</a:t>
            </a:r>
            <a:r>
              <a:rPr spc="-40" dirty="0"/>
              <a:t> </a:t>
            </a:r>
            <a:r>
              <a:rPr spc="8" dirty="0"/>
              <a:t>friends</a:t>
            </a:r>
            <a:r>
              <a:rPr spc="-40" dirty="0"/>
              <a:t> </a:t>
            </a:r>
            <a:r>
              <a:rPr spc="-32" dirty="0"/>
              <a:t>to</a:t>
            </a:r>
            <a:r>
              <a:rPr spc="-40" dirty="0"/>
              <a:t> </a:t>
            </a:r>
            <a:r>
              <a:rPr spc="-12" dirty="0"/>
              <a:t>partition</a:t>
            </a:r>
            <a:r>
              <a:rPr spc="-36" dirty="0"/>
              <a:t> </a:t>
            </a:r>
            <a:r>
              <a:rPr spc="-16" dirty="0"/>
              <a:t>the</a:t>
            </a:r>
            <a:r>
              <a:rPr spc="-40" dirty="0"/>
              <a:t> </a:t>
            </a:r>
            <a:r>
              <a:rPr spc="-8" dirty="0"/>
              <a:t>data</a:t>
            </a:r>
            <a:r>
              <a:rPr spc="-40" dirty="0"/>
              <a:t> </a:t>
            </a:r>
            <a:r>
              <a:rPr spc="24" dirty="0"/>
              <a:t>column- </a:t>
            </a:r>
            <a:r>
              <a:rPr spc="-487" dirty="0"/>
              <a:t> </a:t>
            </a:r>
            <a:r>
              <a:rPr spc="-8" dirty="0"/>
              <a:t>wise</a:t>
            </a:r>
            <a:r>
              <a:rPr spc="-44" dirty="0"/>
              <a:t> </a:t>
            </a:r>
            <a:r>
              <a:rPr spc="-32" dirty="0"/>
              <a:t>(rather</a:t>
            </a:r>
            <a:r>
              <a:rPr spc="-40" dirty="0"/>
              <a:t> </a:t>
            </a:r>
            <a:r>
              <a:rPr spc="12" dirty="0"/>
              <a:t>than</a:t>
            </a:r>
            <a:r>
              <a:rPr spc="-40" dirty="0"/>
              <a:t> </a:t>
            </a:r>
            <a:r>
              <a:rPr spc="-16" dirty="0"/>
              <a:t>row-wise)</a:t>
            </a:r>
          </a:p>
          <a:p>
            <a:pPr marL="294431" marR="110726">
              <a:lnSpc>
                <a:spcPct val="125000"/>
              </a:lnSpc>
              <a:spcBef>
                <a:spcPts val="1664"/>
              </a:spcBef>
            </a:pPr>
            <a:r>
              <a:rPr spc="-12" dirty="0"/>
              <a:t>Other</a:t>
            </a:r>
            <a:r>
              <a:rPr spc="-36" dirty="0"/>
              <a:t> </a:t>
            </a:r>
            <a:r>
              <a:rPr spc="-4" dirty="0"/>
              <a:t>formats</a:t>
            </a:r>
            <a:r>
              <a:rPr spc="-32" dirty="0"/>
              <a:t> </a:t>
            </a:r>
            <a:r>
              <a:rPr spc="16" dirty="0"/>
              <a:t>in</a:t>
            </a:r>
            <a:r>
              <a:rPr spc="-32" dirty="0"/>
              <a:t> </a:t>
            </a:r>
            <a:r>
              <a:rPr spc="8" dirty="0"/>
              <a:t>this</a:t>
            </a:r>
            <a:r>
              <a:rPr spc="-32" dirty="0"/>
              <a:t> </a:t>
            </a:r>
            <a:r>
              <a:rPr spc="-4" dirty="0"/>
              <a:t>vein</a:t>
            </a:r>
            <a:r>
              <a:rPr spc="-36" dirty="0"/>
              <a:t> </a:t>
            </a:r>
            <a:r>
              <a:rPr spc="-28" dirty="0"/>
              <a:t>are</a:t>
            </a:r>
            <a:r>
              <a:rPr spc="-32" dirty="0"/>
              <a:t> </a:t>
            </a:r>
            <a:r>
              <a:rPr spc="-40" dirty="0"/>
              <a:t>RC</a:t>
            </a:r>
            <a:r>
              <a:rPr spc="-32" dirty="0"/>
              <a:t> </a:t>
            </a:r>
            <a:r>
              <a:rPr spc="-24" dirty="0"/>
              <a:t>(Record</a:t>
            </a:r>
            <a:r>
              <a:rPr spc="-32" dirty="0"/>
              <a:t> </a:t>
            </a:r>
            <a:r>
              <a:rPr spc="-4" dirty="0"/>
              <a:t>Columnar)</a:t>
            </a:r>
            <a:r>
              <a:rPr spc="-32" dirty="0"/>
              <a:t> </a:t>
            </a:r>
            <a:r>
              <a:rPr spc="40" dirty="0"/>
              <a:t>and</a:t>
            </a:r>
            <a:r>
              <a:rPr spc="-36" dirty="0"/>
              <a:t> </a:t>
            </a:r>
            <a:r>
              <a:rPr spc="-20" dirty="0"/>
              <a:t>ORC</a:t>
            </a:r>
            <a:r>
              <a:rPr spc="-32" dirty="0"/>
              <a:t> </a:t>
            </a:r>
            <a:r>
              <a:rPr spc="-20" dirty="0"/>
              <a:t>(Optimized</a:t>
            </a:r>
            <a:r>
              <a:rPr spc="-32" dirty="0"/>
              <a:t> </a:t>
            </a:r>
            <a:r>
              <a:rPr spc="-16" dirty="0"/>
              <a:t>Record </a:t>
            </a:r>
            <a:r>
              <a:rPr spc="-487" dirty="0"/>
              <a:t> </a:t>
            </a:r>
            <a:r>
              <a:rPr spc="-4" dirty="0"/>
              <a:t>Columnar)</a:t>
            </a:r>
          </a:p>
        </p:txBody>
      </p:sp>
      <p:sp>
        <p:nvSpPr>
          <p:cNvPr id="6" name="object 6"/>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42</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spTree>
    <p:extLst>
      <p:ext uri="{BB962C8B-B14F-4D97-AF65-F5344CB8AC3E}">
        <p14:creationId xmlns:p14="http://schemas.microsoft.com/office/powerpoint/2010/main" val="3225025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0073" y="65015"/>
            <a:ext cx="2460913" cy="519767"/>
          </a:xfrm>
          <a:prstGeom prst="rect">
            <a:avLst/>
          </a:prstGeom>
        </p:spPr>
        <p:txBody>
          <a:bodyPr vert="horz" wrap="square" lIns="0" tIns="12582" rIns="0" bIns="0" rtlCol="0" anchor="ctr">
            <a:spAutoFit/>
          </a:bodyPr>
          <a:lstStyle/>
          <a:p>
            <a:pPr marL="10066">
              <a:lnSpc>
                <a:spcPct val="100000"/>
              </a:lnSpc>
              <a:spcBef>
                <a:spcPts val="99"/>
              </a:spcBef>
            </a:pPr>
            <a:r>
              <a:rPr spc="40" dirty="0"/>
              <a:t>Useful</a:t>
            </a:r>
            <a:r>
              <a:rPr spc="-147" dirty="0"/>
              <a:t> </a:t>
            </a:r>
            <a:r>
              <a:rPr spc="55" dirty="0"/>
              <a:t>Links</a:t>
            </a:r>
          </a:p>
        </p:txBody>
      </p:sp>
      <p:sp>
        <p:nvSpPr>
          <p:cNvPr id="6" name="object 6"/>
          <p:cNvSpPr txBox="1">
            <a:spLocks noGrp="1"/>
          </p:cNvSpPr>
          <p:nvPr>
            <p:ph type="sldNum" sz="quarter" idx="12"/>
          </p:nvPr>
        </p:nvSpPr>
        <p:spPr>
          <a:xfrm>
            <a:off x="5125606" y="3816931"/>
            <a:ext cx="1630620" cy="139896"/>
          </a:xfrm>
          <a:prstGeom prst="rect">
            <a:avLst/>
          </a:prstGeom>
        </p:spPr>
        <p:txBody>
          <a:bodyPr vert="horz" wrap="square" lIns="0" tIns="1510" rIns="0" bIns="0" rtlCol="0" anchor="ctr">
            <a:spAutoFit/>
          </a:bodyPr>
          <a:lstStyle/>
          <a:p>
            <a:pPr marL="30198">
              <a:spcBef>
                <a:spcPts val="12"/>
              </a:spcBef>
            </a:pPr>
            <a:fld id="{81D60167-4931-47E6-BA6A-407CBD079E47}" type="slidenum">
              <a:rPr spc="-48" dirty="0">
                <a:solidFill>
                  <a:prstClr val="black">
                    <a:tint val="75000"/>
                  </a:prstClr>
                </a:solidFill>
              </a:rPr>
              <a:pPr marL="30198">
                <a:spcBef>
                  <a:spcPts val="12"/>
                </a:spcBef>
              </a:pPr>
              <a:t>43</a:t>
            </a:fld>
            <a:r>
              <a:rPr spc="-24" dirty="0">
                <a:solidFill>
                  <a:prstClr val="black">
                    <a:tint val="75000"/>
                  </a:prstClr>
                </a:solidFill>
              </a:rPr>
              <a:t> </a:t>
            </a:r>
            <a:r>
              <a:rPr spc="-8" dirty="0">
                <a:solidFill>
                  <a:prstClr val="black">
                    <a:tint val="75000"/>
                  </a:prstClr>
                </a:solidFill>
              </a:rPr>
              <a:t>/</a:t>
            </a:r>
            <a:r>
              <a:rPr spc="-24" dirty="0">
                <a:solidFill>
                  <a:prstClr val="black">
                    <a:tint val="75000"/>
                  </a:prstClr>
                </a:solidFill>
              </a:rPr>
              <a:t> </a:t>
            </a:r>
            <a:r>
              <a:rPr spc="-79" dirty="0">
                <a:solidFill>
                  <a:prstClr val="black">
                    <a:tint val="75000"/>
                  </a:prstClr>
                </a:solidFill>
              </a:rPr>
              <a:t>2</a:t>
            </a:r>
            <a:r>
              <a:rPr spc="-115" dirty="0">
                <a:solidFill>
                  <a:prstClr val="black">
                    <a:tint val="75000"/>
                  </a:prstClr>
                </a:solidFill>
              </a:rPr>
              <a:t>1</a:t>
            </a:r>
          </a:p>
        </p:txBody>
      </p:sp>
      <p:pic>
        <p:nvPicPr>
          <p:cNvPr id="3" name="object 3"/>
          <p:cNvPicPr/>
          <p:nvPr/>
        </p:nvPicPr>
        <p:blipFill>
          <a:blip r:embed="rId2" cstate="print"/>
          <a:stretch>
            <a:fillRect/>
          </a:stretch>
        </p:blipFill>
        <p:spPr>
          <a:xfrm>
            <a:off x="550959" y="966560"/>
            <a:ext cx="67961" cy="67961"/>
          </a:xfrm>
          <a:prstGeom prst="rect">
            <a:avLst/>
          </a:prstGeom>
        </p:spPr>
      </p:pic>
      <p:pic>
        <p:nvPicPr>
          <p:cNvPr id="4" name="object 4"/>
          <p:cNvPicPr/>
          <p:nvPr/>
        </p:nvPicPr>
        <p:blipFill>
          <a:blip r:embed="rId2" cstate="print"/>
          <a:stretch>
            <a:fillRect/>
          </a:stretch>
        </p:blipFill>
        <p:spPr>
          <a:xfrm>
            <a:off x="550959" y="1502698"/>
            <a:ext cx="67961" cy="67961"/>
          </a:xfrm>
          <a:prstGeom prst="rect">
            <a:avLst/>
          </a:prstGeom>
        </p:spPr>
      </p:pic>
      <p:sp>
        <p:nvSpPr>
          <p:cNvPr id="5" name="object 5"/>
          <p:cNvSpPr txBox="1"/>
          <p:nvPr/>
        </p:nvSpPr>
        <p:spPr>
          <a:xfrm>
            <a:off x="722124" y="843226"/>
            <a:ext cx="4883305" cy="1040703"/>
          </a:xfrm>
          <a:prstGeom prst="rect">
            <a:avLst/>
          </a:prstGeom>
        </p:spPr>
        <p:txBody>
          <a:bodyPr vert="horz" wrap="square" lIns="0" tIns="10066" rIns="0" bIns="0" rtlCol="0">
            <a:spAutoFit/>
          </a:bodyPr>
          <a:lstStyle/>
          <a:p>
            <a:pPr marL="10066">
              <a:spcBef>
                <a:spcPts val="79"/>
              </a:spcBef>
              <a:buClrTx/>
            </a:pPr>
            <a:r>
              <a:rPr sz="1664" kern="1200" dirty="0">
                <a:solidFill>
                  <a:srgbClr val="831617"/>
                </a:solidFill>
                <a:latin typeface="SimSun"/>
                <a:ea typeface="+mn-ea"/>
                <a:cs typeface="SimSun"/>
                <a:hlinkClick r:id="rId3"/>
              </a:rPr>
              <a:t>A</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beginner's</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guide</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to</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Hadoop</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storage</a:t>
            </a:r>
            <a:r>
              <a:rPr sz="1664" kern="1200" spc="-12" dirty="0">
                <a:solidFill>
                  <a:srgbClr val="831617"/>
                </a:solidFill>
                <a:latin typeface="SimSun"/>
                <a:ea typeface="+mn-ea"/>
                <a:cs typeface="SimSun"/>
                <a:hlinkClick r:id="rId3"/>
              </a:rPr>
              <a:t> </a:t>
            </a:r>
            <a:r>
              <a:rPr sz="1664" kern="1200" dirty="0">
                <a:solidFill>
                  <a:srgbClr val="831617"/>
                </a:solidFill>
                <a:latin typeface="SimSun"/>
                <a:ea typeface="+mn-ea"/>
                <a:cs typeface="SimSun"/>
                <a:hlinkClick r:id="rId3"/>
              </a:rPr>
              <a:t>formats</a:t>
            </a:r>
            <a:endParaRPr sz="1664" kern="1200">
              <a:solidFill>
                <a:prstClr val="black"/>
              </a:solidFill>
              <a:latin typeface="SimSun"/>
              <a:ea typeface="+mn-ea"/>
              <a:cs typeface="SimSun"/>
            </a:endParaRPr>
          </a:p>
          <a:p>
            <a:pPr>
              <a:spcBef>
                <a:spcPts val="40"/>
              </a:spcBef>
              <a:buClrTx/>
            </a:pPr>
            <a:endParaRPr sz="1704" kern="1200">
              <a:solidFill>
                <a:prstClr val="black"/>
              </a:solidFill>
              <a:latin typeface="SimSun"/>
              <a:ea typeface="+mn-ea"/>
              <a:cs typeface="SimSun"/>
            </a:endParaRPr>
          </a:p>
          <a:p>
            <a:pPr marL="10066">
              <a:buClrTx/>
            </a:pPr>
            <a:r>
              <a:rPr sz="1664" kern="1200" dirty="0">
                <a:solidFill>
                  <a:srgbClr val="831617"/>
                </a:solidFill>
                <a:latin typeface="SimSun"/>
                <a:ea typeface="+mn-ea"/>
                <a:cs typeface="SimSun"/>
                <a:hlinkClick r:id="rId4"/>
              </a:rPr>
              <a:t>Hadoop</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File</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Formats:</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It's</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not</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just</a:t>
            </a:r>
            <a:r>
              <a:rPr sz="1664" kern="1200" spc="-8"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CSV</a:t>
            </a:r>
            <a:r>
              <a:rPr sz="1664" kern="1200" spc="-12" dirty="0">
                <a:solidFill>
                  <a:srgbClr val="831617"/>
                </a:solidFill>
                <a:latin typeface="SimSun"/>
                <a:ea typeface="+mn-ea"/>
                <a:cs typeface="SimSun"/>
                <a:hlinkClick r:id="rId4"/>
              </a:rPr>
              <a:t> </a:t>
            </a:r>
            <a:r>
              <a:rPr sz="1664" kern="1200" dirty="0">
                <a:solidFill>
                  <a:srgbClr val="831617"/>
                </a:solidFill>
                <a:latin typeface="SimSun"/>
                <a:ea typeface="+mn-ea"/>
                <a:cs typeface="SimSun"/>
                <a:hlinkClick r:id="rId4"/>
              </a:rPr>
              <a:t>anymore</a:t>
            </a:r>
            <a:endParaRPr sz="1664" kern="1200">
              <a:solidFill>
                <a:prstClr val="black"/>
              </a:solidFill>
              <a:latin typeface="SimSun"/>
              <a:ea typeface="+mn-ea"/>
              <a:cs typeface="SimSun"/>
            </a:endParaRPr>
          </a:p>
        </p:txBody>
      </p:sp>
    </p:spTree>
    <p:extLst>
      <p:ext uri="{BB962C8B-B14F-4D97-AF65-F5344CB8AC3E}">
        <p14:creationId xmlns:p14="http://schemas.microsoft.com/office/powerpoint/2010/main" val="38028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l="1874" t="8097" r="27930" b="3210"/>
          <a:stretch/>
        </p:blipFill>
        <p:spPr>
          <a:xfrm>
            <a:off x="679650" y="642425"/>
            <a:ext cx="7968554" cy="4097202"/>
          </a:xfrm>
          <a:prstGeom prst="rect">
            <a:avLst/>
          </a:prstGeom>
          <a:noFill/>
          <a:ln>
            <a:noFill/>
          </a:ln>
        </p:spPr>
      </p:pic>
      <p:sp>
        <p:nvSpPr>
          <p:cNvPr id="79" name="Google Shape;79;p17"/>
          <p:cNvSpPr txBox="1"/>
          <p:nvPr/>
        </p:nvSpPr>
        <p:spPr>
          <a:xfrm>
            <a:off x="330700" y="472032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Avocado prices dataset (https://www.kaggle.com/neuromusic/avocado-prices)</a:t>
            </a:r>
            <a:endParaRPr sz="1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8"/>
          <p:cNvPicPr preferRelativeResize="0"/>
          <p:nvPr/>
        </p:nvPicPr>
        <p:blipFill rotWithShape="1">
          <a:blip r:embed="rId3">
            <a:alphaModFix/>
          </a:blip>
          <a:srcRect l="1874" t="8097" r="27930" b="3210"/>
          <a:stretch/>
        </p:blipFill>
        <p:spPr>
          <a:xfrm>
            <a:off x="679650" y="642425"/>
            <a:ext cx="7968554" cy="4097202"/>
          </a:xfrm>
          <a:prstGeom prst="rect">
            <a:avLst/>
          </a:prstGeom>
          <a:noFill/>
          <a:ln>
            <a:noFill/>
          </a:ln>
        </p:spPr>
      </p:pic>
      <p:sp>
        <p:nvSpPr>
          <p:cNvPr id="85" name="Google Shape;85;p18"/>
          <p:cNvSpPr txBox="1"/>
          <p:nvPr/>
        </p:nvSpPr>
        <p:spPr>
          <a:xfrm>
            <a:off x="330700" y="4720325"/>
            <a:ext cx="8482500" cy="39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rPr>
              <a:t>Avocado prices dataset (https://www.kaggle.com/neuromusic/avocado-prices)</a:t>
            </a:r>
            <a:endParaRPr sz="1000">
              <a:solidFill>
                <a:srgbClr val="FFFFFF"/>
              </a:solidFill>
            </a:endParaRPr>
          </a:p>
        </p:txBody>
      </p:sp>
      <p:sp>
        <p:nvSpPr>
          <p:cNvPr id="86" name="Google Shape;86;p18"/>
          <p:cNvSpPr txBox="1"/>
          <p:nvPr/>
        </p:nvSpPr>
        <p:spPr>
          <a:xfrm rot="-5400000">
            <a:off x="-1145250" y="2631525"/>
            <a:ext cx="2844900" cy="55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9900"/>
                </a:solidFill>
              </a:rPr>
              <a:t>Objects</a:t>
            </a:r>
            <a:endParaRPr>
              <a:solidFill>
                <a:srgbClr val="FF9900"/>
              </a:solidFill>
            </a:endParaRPr>
          </a:p>
        </p:txBody>
      </p:sp>
      <p:sp>
        <p:nvSpPr>
          <p:cNvPr id="87" name="Google Shape;87;p18"/>
          <p:cNvSpPr txBox="1"/>
          <p:nvPr/>
        </p:nvSpPr>
        <p:spPr>
          <a:xfrm>
            <a:off x="4455000" y="0"/>
            <a:ext cx="1095600" cy="55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9FC5E8"/>
                </a:solidFill>
              </a:rPr>
              <a:t>Attributes</a:t>
            </a:r>
            <a:endParaRPr>
              <a:solidFill>
                <a:srgbClr val="9FC5E8"/>
              </a:solidFill>
            </a:endParaRPr>
          </a:p>
        </p:txBody>
      </p:sp>
      <p:sp>
        <p:nvSpPr>
          <p:cNvPr id="88" name="Google Shape;88;p18"/>
          <p:cNvSpPr/>
          <p:nvPr/>
        </p:nvSpPr>
        <p:spPr>
          <a:xfrm>
            <a:off x="353250" y="1143375"/>
            <a:ext cx="326400" cy="3530700"/>
          </a:xfrm>
          <a:prstGeom prst="leftBrace">
            <a:avLst>
              <a:gd name="adj1" fmla="val 8333"/>
              <a:gd name="adj2" fmla="val 50000"/>
            </a:avLst>
          </a:prstGeom>
          <a:no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8"/>
          <p:cNvSpPr/>
          <p:nvPr/>
        </p:nvSpPr>
        <p:spPr>
          <a:xfrm rot="5400000">
            <a:off x="4839600" y="-3078325"/>
            <a:ext cx="326400" cy="7115100"/>
          </a:xfrm>
          <a:prstGeom prst="leftBrace">
            <a:avLst>
              <a:gd name="adj1" fmla="val 8333"/>
              <a:gd name="adj2" fmla="val 50000"/>
            </a:avLst>
          </a:prstGeom>
          <a:noFill/>
          <a:ln w="9525" cap="flat" cmpd="sng">
            <a:solidFill>
              <a:srgbClr val="9FC5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 Sequence, &amp; Space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Set, Sequence, &amp; Space</a:t>
            </a:r>
            <a:endParaRPr/>
          </a:p>
        </p:txBody>
      </p:sp>
      <p:sp>
        <p:nvSpPr>
          <p:cNvPr id="100" name="Google Shape;100;p20"/>
          <p:cNvSpPr txBox="1"/>
          <p:nvPr/>
        </p:nvSpPr>
        <p:spPr>
          <a:xfrm>
            <a:off x="1983225" y="3239275"/>
            <a:ext cx="10668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Caveat"/>
                <a:ea typeface="Caveat"/>
                <a:cs typeface="Caveat"/>
                <a:sym typeface="Caveat"/>
              </a:rPr>
              <a:t>Unordered</a:t>
            </a:r>
            <a:endParaRPr sz="1800">
              <a:solidFill>
                <a:srgbClr val="F1C232"/>
              </a:solidFill>
              <a:latin typeface="Caveat"/>
              <a:ea typeface="Caveat"/>
              <a:cs typeface="Caveat"/>
              <a:sym typeface="Caveat"/>
            </a:endParaRPr>
          </a:p>
        </p:txBody>
      </p:sp>
      <p:sp>
        <p:nvSpPr>
          <p:cNvPr id="101" name="Google Shape;101;p20"/>
          <p:cNvSpPr/>
          <p:nvPr/>
        </p:nvSpPr>
        <p:spPr>
          <a:xfrm>
            <a:off x="2511275" y="2815400"/>
            <a:ext cx="131804" cy="567310"/>
          </a:xfrm>
          <a:custGeom>
            <a:avLst/>
            <a:gdLst/>
            <a:ahLst/>
            <a:cxnLst/>
            <a:rect l="l" t="t" r="r" b="b"/>
            <a:pathLst>
              <a:path w="9079" h="45186" extrusionOk="0">
                <a:moveTo>
                  <a:pt x="8033" y="0"/>
                </a:moveTo>
                <a:cubicBezTo>
                  <a:pt x="7029" y="3096"/>
                  <a:pt x="1841" y="15857"/>
                  <a:pt x="2008" y="18576"/>
                </a:cubicBezTo>
                <a:cubicBezTo>
                  <a:pt x="2175" y="21296"/>
                  <a:pt x="9372" y="11882"/>
                  <a:pt x="9037" y="16317"/>
                </a:cubicBezTo>
                <a:cubicBezTo>
                  <a:pt x="8702" y="20752"/>
                  <a:pt x="1506" y="40375"/>
                  <a:pt x="0" y="45186"/>
                </a:cubicBezTo>
              </a:path>
            </a:pathLst>
          </a:custGeom>
          <a:noFill/>
          <a:ln w="9525" cap="flat" cmpd="sng">
            <a:solidFill>
              <a:srgbClr val="F1C232"/>
            </a:solidFill>
            <a:prstDash val="solid"/>
            <a:round/>
            <a:headEnd type="none" w="med" len="med"/>
            <a:tailEnd type="none" w="med" len="med"/>
          </a:ln>
        </p:spPr>
      </p:sp>
      <p:sp>
        <p:nvSpPr>
          <p:cNvPr id="102" name="Google Shape;102;p20"/>
          <p:cNvSpPr/>
          <p:nvPr/>
        </p:nvSpPr>
        <p:spPr>
          <a:xfrm>
            <a:off x="4255950" y="1842650"/>
            <a:ext cx="131804" cy="567310"/>
          </a:xfrm>
          <a:custGeom>
            <a:avLst/>
            <a:gdLst/>
            <a:ahLst/>
            <a:cxnLst/>
            <a:rect l="l" t="t" r="r" b="b"/>
            <a:pathLst>
              <a:path w="9079" h="45186" extrusionOk="0">
                <a:moveTo>
                  <a:pt x="8033" y="0"/>
                </a:moveTo>
                <a:cubicBezTo>
                  <a:pt x="7029" y="3096"/>
                  <a:pt x="1841" y="15857"/>
                  <a:pt x="2008" y="18576"/>
                </a:cubicBezTo>
                <a:cubicBezTo>
                  <a:pt x="2175" y="21296"/>
                  <a:pt x="9372" y="11882"/>
                  <a:pt x="9037" y="16317"/>
                </a:cubicBezTo>
                <a:cubicBezTo>
                  <a:pt x="8702" y="20752"/>
                  <a:pt x="1506" y="40375"/>
                  <a:pt x="0" y="45186"/>
                </a:cubicBezTo>
              </a:path>
            </a:pathLst>
          </a:custGeom>
          <a:noFill/>
          <a:ln w="9525" cap="flat" cmpd="sng">
            <a:solidFill>
              <a:srgbClr val="F1C232"/>
            </a:solidFill>
            <a:prstDash val="solid"/>
            <a:round/>
            <a:headEnd type="none" w="med" len="med"/>
            <a:tailEnd type="none" w="med" len="med"/>
          </a:ln>
        </p:spPr>
      </p:sp>
      <p:sp>
        <p:nvSpPr>
          <p:cNvPr id="103" name="Google Shape;103;p20"/>
          <p:cNvSpPr txBox="1"/>
          <p:nvPr/>
        </p:nvSpPr>
        <p:spPr>
          <a:xfrm>
            <a:off x="3895125" y="1463200"/>
            <a:ext cx="10668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Caveat"/>
                <a:ea typeface="Caveat"/>
                <a:cs typeface="Caveat"/>
                <a:sym typeface="Caveat"/>
              </a:rPr>
              <a:t>Ordered</a:t>
            </a:r>
            <a:endParaRPr sz="1800">
              <a:solidFill>
                <a:srgbClr val="F1C232"/>
              </a:solidFill>
              <a:latin typeface="Caveat"/>
              <a:ea typeface="Caveat"/>
              <a:cs typeface="Caveat"/>
              <a:sym typeface="Caveat"/>
            </a:endParaRPr>
          </a:p>
        </p:txBody>
      </p:sp>
      <p:sp>
        <p:nvSpPr>
          <p:cNvPr id="104" name="Google Shape;104;p20"/>
          <p:cNvSpPr txBox="1"/>
          <p:nvPr/>
        </p:nvSpPr>
        <p:spPr>
          <a:xfrm>
            <a:off x="5811525" y="3239275"/>
            <a:ext cx="10668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1C232"/>
                </a:solidFill>
                <a:latin typeface="Caveat"/>
                <a:ea typeface="Caveat"/>
                <a:cs typeface="Caveat"/>
                <a:sym typeface="Caveat"/>
              </a:rPr>
              <a:t>Geometric- Structured</a:t>
            </a:r>
            <a:endParaRPr sz="1800">
              <a:solidFill>
                <a:srgbClr val="F1C232"/>
              </a:solidFill>
              <a:latin typeface="Caveat"/>
              <a:ea typeface="Caveat"/>
              <a:cs typeface="Caveat"/>
              <a:sym typeface="Caveat"/>
            </a:endParaRPr>
          </a:p>
        </p:txBody>
      </p:sp>
      <p:sp>
        <p:nvSpPr>
          <p:cNvPr id="105" name="Google Shape;105;p20"/>
          <p:cNvSpPr/>
          <p:nvPr/>
        </p:nvSpPr>
        <p:spPr>
          <a:xfrm>
            <a:off x="6339575" y="2815400"/>
            <a:ext cx="131804" cy="567310"/>
          </a:xfrm>
          <a:custGeom>
            <a:avLst/>
            <a:gdLst/>
            <a:ahLst/>
            <a:cxnLst/>
            <a:rect l="l" t="t" r="r" b="b"/>
            <a:pathLst>
              <a:path w="9079" h="45186" extrusionOk="0">
                <a:moveTo>
                  <a:pt x="8033" y="0"/>
                </a:moveTo>
                <a:cubicBezTo>
                  <a:pt x="7029" y="3096"/>
                  <a:pt x="1841" y="15857"/>
                  <a:pt x="2008" y="18576"/>
                </a:cubicBezTo>
                <a:cubicBezTo>
                  <a:pt x="2175" y="21296"/>
                  <a:pt x="9372" y="11882"/>
                  <a:pt x="9037" y="16317"/>
                </a:cubicBezTo>
                <a:cubicBezTo>
                  <a:pt x="8702" y="20752"/>
                  <a:pt x="1506" y="40375"/>
                  <a:pt x="0" y="45186"/>
                </a:cubicBezTo>
              </a:path>
            </a:pathLst>
          </a:custGeom>
          <a:noFill/>
          <a:ln w="9525" cap="flat" cmpd="sng">
            <a:solidFill>
              <a:srgbClr val="F1C232"/>
            </a:solidFill>
            <a:prstDash val="solid"/>
            <a:round/>
            <a:headEnd type="none" w="med" len="med"/>
            <a:tailEnd type="none" w="med" len="med"/>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Unordered Data</a:t>
            </a:r>
            <a:endParaRPr/>
          </a:p>
        </p:txBody>
      </p:sp>
      <p:sp>
        <p:nvSpPr>
          <p:cNvPr id="111" name="Google Shape;111;p21"/>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 set of attributes</a:t>
            </a:r>
            <a:endParaRPr/>
          </a:p>
          <a:p>
            <a:pPr marL="457200" lvl="0" indent="-342900" algn="l" rtl="0">
              <a:spcBef>
                <a:spcPts val="0"/>
              </a:spcBef>
              <a:spcAft>
                <a:spcPts val="0"/>
              </a:spcAft>
              <a:buSzPts val="1800"/>
              <a:buChar char="●"/>
            </a:pPr>
            <a:r>
              <a:rPr lang="en"/>
              <a:t>Ordering of attributes doesn’t really matter {a, b} = {b, a}</a:t>
            </a: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Examples</a:t>
            </a:r>
            <a:endParaRPr/>
          </a:p>
          <a:p>
            <a:pPr marL="914400" lvl="1" indent="-317500" algn="l" rtl="0">
              <a:spcBef>
                <a:spcPts val="0"/>
              </a:spcBef>
              <a:spcAft>
                <a:spcPts val="0"/>
              </a:spcAft>
              <a:buSzPts val="1400"/>
              <a:buChar char="○"/>
            </a:pPr>
            <a:r>
              <a:rPr lang="en"/>
              <a:t>Documents, tweets, web contents</a:t>
            </a:r>
            <a:endParaRPr/>
          </a:p>
          <a:p>
            <a:pPr marL="914400" lvl="1" indent="-317500" algn="l" rtl="0">
              <a:spcBef>
                <a:spcPts val="0"/>
              </a:spcBef>
              <a:spcAft>
                <a:spcPts val="0"/>
              </a:spcAft>
              <a:buSzPts val="1400"/>
              <a:buChar char="○"/>
            </a:pPr>
            <a:r>
              <a:rPr lang="en"/>
              <a:t>Demographic data</a:t>
            </a:r>
            <a:endParaRPr/>
          </a:p>
          <a:p>
            <a:pPr marL="914400" lvl="1" indent="-317500" algn="l" rtl="0">
              <a:spcBef>
                <a:spcPts val="0"/>
              </a:spcBef>
              <a:spcAft>
                <a:spcPts val="0"/>
              </a:spcAft>
              <a:buSzPts val="1400"/>
              <a:buChar char="○"/>
            </a:pPr>
            <a:r>
              <a:rPr lang="en"/>
              <a:t>Employee records</a:t>
            </a:r>
            <a:endParaRPr/>
          </a:p>
          <a:p>
            <a:pPr marL="914400" lvl="1" indent="-317500" algn="l" rtl="0">
              <a:spcBef>
                <a:spcPts val="0"/>
              </a:spcBef>
              <a:spcAft>
                <a:spcPts val="0"/>
              </a:spcAft>
              <a:buSzPts val="1400"/>
              <a:buChar char="○"/>
            </a:pPr>
            <a:r>
              <a:rPr lang="en"/>
              <a:t>Student records</a:t>
            </a:r>
            <a:endParaRPr/>
          </a:p>
          <a:p>
            <a:pPr marL="914400" lvl="1" indent="-317500" algn="l" rtl="0">
              <a:spcBef>
                <a:spcPts val="0"/>
              </a:spcBef>
              <a:spcAft>
                <a:spcPts val="0"/>
              </a:spcAft>
              <a:buSzPts val="1400"/>
              <a:buChar char="○"/>
            </a:pPr>
            <a:r>
              <a:rPr lang="en"/>
              <a:t>Bank transaction records</a:t>
            </a:r>
            <a:endParaRPr/>
          </a:p>
          <a:p>
            <a:pPr marL="914400" lvl="1" indent="-317500" algn="l" rtl="0">
              <a:spcBef>
                <a:spcPts val="0"/>
              </a:spcBef>
              <a:spcAft>
                <a:spcPts val="0"/>
              </a:spcAft>
              <a:buSzPts val="1400"/>
              <a:buChar char="○"/>
            </a:pPr>
            <a:r>
              <a:rPr lang="en"/>
              <a:t>Product inventory</a:t>
            </a:r>
            <a:endParaRPr/>
          </a:p>
          <a:p>
            <a:pPr marL="914400" lvl="1" indent="-317500" algn="l" rtl="0">
              <a:spcBef>
                <a:spcPts val="0"/>
              </a:spcBef>
              <a:spcAft>
                <a:spcPts val="0"/>
              </a:spcAft>
              <a:buSzPts val="1400"/>
              <a:buChar char="○"/>
            </a:pPr>
            <a:r>
              <a:rPr lang="en"/>
              <a:t>...</a:t>
            </a:r>
            <a:endParaRPr/>
          </a:p>
        </p:txBody>
      </p:sp>
    </p:spTree>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TotalTime>
  <Words>2324</Words>
  <Application>Microsoft Office PowerPoint</Application>
  <PresentationFormat>화면 슬라이드 쇼(16:9)</PresentationFormat>
  <Paragraphs>321</Paragraphs>
  <Slides>43</Slides>
  <Notes>24</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43</vt:i4>
      </vt:variant>
    </vt:vector>
  </HeadingPairs>
  <TitlesOfParts>
    <vt:vector size="58" baseType="lpstr">
      <vt:lpstr>Arial</vt:lpstr>
      <vt:lpstr>Times New Roman</vt:lpstr>
      <vt:lpstr>Courier New</vt:lpstr>
      <vt:lpstr>Verdana</vt:lpstr>
      <vt:lpstr>Trebuchet MS</vt:lpstr>
      <vt:lpstr>맑은 고딕</vt:lpstr>
      <vt:lpstr>Leelawadee UI</vt:lpstr>
      <vt:lpstr>Caveat</vt:lpstr>
      <vt:lpstr>Calibri Light</vt:lpstr>
      <vt:lpstr>맑은 고딕</vt:lpstr>
      <vt:lpstr>SimSun</vt:lpstr>
      <vt:lpstr>Lucida Sans Unicode</vt:lpstr>
      <vt:lpstr>Calibri</vt:lpstr>
      <vt:lpstr>Office 테마</vt:lpstr>
      <vt:lpstr>1_Office 테마</vt:lpstr>
      <vt:lpstr>How to  Read &amp; Represent Data</vt:lpstr>
      <vt:lpstr>Vocabulary</vt:lpstr>
      <vt:lpstr>Vocabulary</vt:lpstr>
      <vt:lpstr>Vocabulary</vt:lpstr>
      <vt:lpstr>PowerPoint 프레젠테이션</vt:lpstr>
      <vt:lpstr>PowerPoint 프레젠테이션</vt:lpstr>
      <vt:lpstr>Set, Sequence, &amp; Space</vt:lpstr>
      <vt:lpstr>Set, Sequence, &amp; Space</vt:lpstr>
      <vt:lpstr>Unordered Data</vt:lpstr>
      <vt:lpstr>Unordered Data</vt:lpstr>
      <vt:lpstr>Unordered Data</vt:lpstr>
      <vt:lpstr>Ordered Data</vt:lpstr>
      <vt:lpstr>Ordered Data</vt:lpstr>
      <vt:lpstr>Ordered Data</vt:lpstr>
      <vt:lpstr>Geometric/Structured Data</vt:lpstr>
      <vt:lpstr>Geometric/Structured Data</vt:lpstr>
      <vt:lpstr>Geometric/Structured Data</vt:lpstr>
      <vt:lpstr>Geometric/Structured Data</vt:lpstr>
      <vt:lpstr>Geometric/Structured Data</vt:lpstr>
      <vt:lpstr>Geometric/Structured Data</vt:lpstr>
      <vt:lpstr>Data Formats</vt:lpstr>
      <vt:lpstr>Data Formats</vt:lpstr>
      <vt:lpstr>Data Formats</vt:lpstr>
      <vt:lpstr>Data Formats</vt:lpstr>
      <vt:lpstr>A note on file extensions</vt:lpstr>
      <vt:lpstr>Why is the file format important?</vt:lpstr>
      <vt:lpstr>Common file extensions when working with data</vt:lpstr>
      <vt:lpstr>Open-format file extensions</vt:lpstr>
      <vt:lpstr>Examples of CSV, TSV, XML, YAML, and JSON files</vt:lpstr>
      <vt:lpstr>Examples of CSV, TSV, XML, YAML, and JSON files</vt:lpstr>
      <vt:lpstr>Examples of CSV, TSV, XML, YAML, and JSON files</vt:lpstr>
      <vt:lpstr>Proprietary file extensions</vt:lpstr>
      <vt:lpstr>Archiving &amp; file compression</vt:lpstr>
      <vt:lpstr>Other file types that aren't data</vt:lpstr>
      <vt:lpstr>General Types of Data</vt:lpstr>
      <vt:lpstr>Dictionaries (a.k.a. Hash tables)</vt:lpstr>
      <vt:lpstr>Dictionaries (a.k.a Hash tables)</vt:lpstr>
      <vt:lpstr>Why are dictionaries useful?</vt:lpstr>
      <vt:lpstr>Big Data file types</vt:lpstr>
      <vt:lpstr>Sequence</vt:lpstr>
      <vt:lpstr>PowerPoint 프레젠테이션</vt:lpstr>
      <vt:lpstr>Parquet</vt:lpstr>
      <vt:lpstr>Useful Links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Read &amp; Represent Data</dc:title>
  <dc:creator>Byunggeor Moon</dc:creator>
  <cp:lastModifiedBy>Moon Byunggeor</cp:lastModifiedBy>
  <cp:revision>3</cp:revision>
  <dcterms:modified xsi:type="dcterms:W3CDTF">2021-09-08T03:15:50Z</dcterms:modified>
</cp:coreProperties>
</file>